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16" r:id="rId7"/>
    <p:sldId id="301" r:id="rId8"/>
    <p:sldId id="302" r:id="rId9"/>
    <p:sldId id="303" r:id="rId10"/>
    <p:sldId id="336" r:id="rId11"/>
    <p:sldId id="307" r:id="rId12"/>
    <p:sldId id="304" r:id="rId13"/>
    <p:sldId id="306" r:id="rId14"/>
    <p:sldId id="305" r:id="rId15"/>
    <p:sldId id="308" r:id="rId16"/>
    <p:sldId id="309" r:id="rId17"/>
    <p:sldId id="310" r:id="rId18"/>
    <p:sldId id="311" r:id="rId19"/>
    <p:sldId id="337" r:id="rId20"/>
    <p:sldId id="312" r:id="rId21"/>
    <p:sldId id="341" r:id="rId22"/>
    <p:sldId id="313" r:id="rId23"/>
    <p:sldId id="315" r:id="rId24"/>
    <p:sldId id="338" r:id="rId25"/>
    <p:sldId id="318" r:id="rId26"/>
    <p:sldId id="314" r:id="rId27"/>
    <p:sldId id="319" r:id="rId28"/>
    <p:sldId id="317" r:id="rId29"/>
    <p:sldId id="322" r:id="rId30"/>
    <p:sldId id="343" r:id="rId31"/>
    <p:sldId id="339" r:id="rId32"/>
    <p:sldId id="321" r:id="rId33"/>
    <p:sldId id="323" r:id="rId34"/>
    <p:sldId id="324" r:id="rId35"/>
    <p:sldId id="325" r:id="rId36"/>
    <p:sldId id="326" r:id="rId37"/>
    <p:sldId id="327" r:id="rId38"/>
    <p:sldId id="328" r:id="rId39"/>
    <p:sldId id="329" r:id="rId40"/>
    <p:sldId id="330" r:id="rId41"/>
    <p:sldId id="331" r:id="rId42"/>
    <p:sldId id="332" r:id="rId43"/>
    <p:sldId id="334" r:id="rId44"/>
    <p:sldId id="335" r:id="rId45"/>
    <p:sldId id="340" r:id="rId46"/>
    <p:sldId id="33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p:scale>
          <a:sx n="100" d="100"/>
          <a:sy n="100" d="100"/>
        </p:scale>
        <p:origin x="85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hyperlink" Target="http://www.sarahschwartzstats.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apastyle.apa.org/jars/jars-quant-decision-flowchart.pdf"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pastyle.apa.org/jars/jars-quant-participant-flowchart.pdf"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pastyle.apa.org/style-grammar-guidelines/grammar/active-passive-voic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apastyle.apa.org/style-grammar-guidelines/bias-free-languag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hyperlink" Target="https://apastyle.apa.org/style-grammar-guidelines/punctuat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pastyle.apa.org/style-grammar-guidelines/punctuation"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apastyle.apa.org/style-grammar-guidelines/abbreviation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apastyle.apa.org/instructional-aids/abbreviations-guide.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hyperlink" Target="https://apastyle.apa.org/style-grammar-guidelines/numbers/word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apastyle.apa.org/style-grammar-guidelines/numbers/numeral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pastyle.apa.org/instructional-aids/numbers-statistics-guide.pdf" TargetMode="External"/><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apastyle.apa.org/style-grammar-guidelines/abbreviations"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apastyle.apa.org/style-grammar-guidelines/abbreviation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hyperlink" Target="https://apastyle.apa.org/style-grammar-guidelines/tables-figur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pastyle.apa.org/instructional-aids/publication-manual-formatting-checklist.pdf"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hyperlink" Target="https://apastyle.apa.org/style-grammar-guidelines/tables-figure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apastyle.apa.org/style-grammar-guidelines/tables-figures/table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pastyle.apa.org/style-grammar-guidelines/tables-figures/sample-tables" TargetMode="Externa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hyperlink" Target="https://apastyle.apa.org/style-grammar-guidelines/tables-figures/figur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pastyle.apa.org/style-grammar-guidelines/tables-figures/figures" TargetMode="External"/><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apastyle.apa.org/style-grammar-guidelines/tables-figures/sample-figures"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037/xhp0000553" TargetMode="External"/><Relationship Id="rId2" Type="http://schemas.openxmlformats.org/officeDocument/2006/relationships/hyperlink" Target="https://apastyle.apa.org/style-grammar-guidelines/tables-figures/sample-figures" TargetMode="Externa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apastyle.apa.org/style-grammar-guidelines/tables-figures/sample-figures" TargetMode="Externa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hyperlink" Target="https://www.apa.org/science/leadership/students/authorship-pap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hyperlink" Target="https://apastyle.apa.org/instructional-aids/publication-manual-formatting-checklist.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sycnet.apa.org/fulltext/2018-00750-002.html" TargetMode="External"/><Relationship Id="rId1" Type="http://schemas.openxmlformats.org/officeDocument/2006/relationships/slideLayout" Target="../slideLayouts/slideLayout2.xml"/><Relationship Id="rId5" Type="http://schemas.openxmlformats.org/officeDocument/2006/relationships/hyperlink" Target="https://apastyle.apa.org/jars/quantitative" TargetMode="External"/><Relationship Id="rId4" Type="http://schemas.openxmlformats.org/officeDocument/2006/relationships/hyperlink" Target="https://apastyle.apa.org/jars"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12683"/>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APA 7</a:t>
            </a:r>
            <a:r>
              <a:rPr lang="en-US" sz="4400" baseline="30000" dirty="0">
                <a:solidFill>
                  <a:schemeClr val="tx1"/>
                </a:solidFill>
              </a:rPr>
              <a:t>th</a:t>
            </a:r>
            <a:r>
              <a:rPr lang="en-US" sz="4400" dirty="0">
                <a:solidFill>
                  <a:schemeClr val="tx1"/>
                </a:solidFill>
              </a:rPr>
              <a:t> Ed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gn="ctr">
              <a:lnSpc>
                <a:spcPct val="100000"/>
              </a:lnSpc>
            </a:pPr>
            <a:r>
              <a:rPr lang="en-US" sz="1600" dirty="0"/>
              <a:t>Quantitative specifics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742041C5-0E12-4664-8CC6-CC2935489E4E}"/>
              </a:ext>
            </a:extLst>
          </p:cNvPr>
          <p:cNvSpPr txBox="1"/>
          <p:nvPr/>
        </p:nvSpPr>
        <p:spPr>
          <a:xfrm>
            <a:off x="4392215" y="6429509"/>
            <a:ext cx="7567749" cy="369332"/>
          </a:xfrm>
          <a:prstGeom prst="rect">
            <a:avLst/>
          </a:prstGeom>
          <a:noFill/>
        </p:spPr>
        <p:txBody>
          <a:bodyPr wrap="square" rtlCol="0">
            <a:spAutoFit/>
          </a:bodyPr>
          <a:lstStyle/>
          <a:p>
            <a:pPr algn="r"/>
            <a:r>
              <a:rPr lang="en-US" dirty="0"/>
              <a:t>Dr. Sarah Schwartz  - </a:t>
            </a:r>
            <a:r>
              <a:rPr lang="en-US" dirty="0">
                <a:hlinkClick r:id="rId4"/>
              </a:rPr>
              <a:t>www.sarahschwartzstats.com</a:t>
            </a:r>
            <a:r>
              <a:rPr lang="en-US" dirty="0"/>
              <a:t> </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3B0811-3C6B-4076-A587-0CCEEF751BBA}"/>
              </a:ext>
            </a:extLst>
          </p:cNvPr>
          <p:cNvPicPr>
            <a:picLocks noGrp="1" noChangeAspect="1"/>
          </p:cNvPicPr>
          <p:nvPr>
            <p:ph idx="4294967295"/>
          </p:nvPr>
        </p:nvPicPr>
        <p:blipFill rotWithShape="1">
          <a:blip r:embed="rId2"/>
          <a:srcRect l="957"/>
          <a:stretch/>
        </p:blipFill>
        <p:spPr>
          <a:xfrm>
            <a:off x="1184366" y="0"/>
            <a:ext cx="8116387" cy="6381788"/>
          </a:xfrm>
        </p:spPr>
      </p:pic>
      <p:sp>
        <p:nvSpPr>
          <p:cNvPr id="6" name="TextBox 5">
            <a:extLst>
              <a:ext uri="{FF2B5EF4-FFF2-40B4-BE49-F238E27FC236}">
                <a16:creationId xmlns:a16="http://schemas.microsoft.com/office/drawing/2014/main" id="{2B39396C-8F2E-46A6-A7E8-E81AD8C35EE2}"/>
              </a:ext>
            </a:extLst>
          </p:cNvPr>
          <p:cNvSpPr txBox="1"/>
          <p:nvPr/>
        </p:nvSpPr>
        <p:spPr>
          <a:xfrm>
            <a:off x="9394371" y="30880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82</a:t>
            </a:r>
          </a:p>
        </p:txBody>
      </p:sp>
      <p:sp>
        <p:nvSpPr>
          <p:cNvPr id="9" name="TextBox 8">
            <a:extLst>
              <a:ext uri="{FF2B5EF4-FFF2-40B4-BE49-F238E27FC236}">
                <a16:creationId xmlns:a16="http://schemas.microsoft.com/office/drawing/2014/main" id="{6834D6FF-17D3-4BB9-BC6D-ACD833288245}"/>
              </a:ext>
            </a:extLst>
          </p:cNvPr>
          <p:cNvSpPr txBox="1"/>
          <p:nvPr/>
        </p:nvSpPr>
        <p:spPr>
          <a:xfrm>
            <a:off x="5242559" y="6415675"/>
            <a:ext cx="6783977" cy="369332"/>
          </a:xfrm>
          <a:prstGeom prst="rect">
            <a:avLst/>
          </a:prstGeom>
          <a:noFill/>
        </p:spPr>
        <p:txBody>
          <a:bodyPr wrap="square">
            <a:spAutoFit/>
          </a:bodyPr>
          <a:lstStyle/>
          <a:p>
            <a:pPr algn="r"/>
            <a:r>
              <a:rPr lang="en-US" dirty="0">
                <a:hlinkClick r:id="rId3"/>
              </a:rPr>
              <a:t>https://apastyle.apa.org/jars/jars-quant-decision-flowchart.pdf</a:t>
            </a:r>
            <a:r>
              <a:rPr lang="en-US" dirty="0"/>
              <a:t> </a:t>
            </a:r>
          </a:p>
        </p:txBody>
      </p:sp>
    </p:spTree>
    <p:extLst>
      <p:ext uri="{BB962C8B-B14F-4D97-AF65-F5344CB8AC3E}">
        <p14:creationId xmlns:p14="http://schemas.microsoft.com/office/powerpoint/2010/main" val="361714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1227909" y="2108201"/>
            <a:ext cx="10258697" cy="4284244"/>
          </a:xfrm>
        </p:spPr>
        <p:txBody>
          <a:bodyPr>
            <a:normAutofit/>
          </a:bodyPr>
          <a:lstStyle/>
          <a:p>
            <a:pPr marL="0" indent="-92583">
              <a:lnSpc>
                <a:spcPct val="130000"/>
              </a:lnSpc>
              <a:buNone/>
            </a:pPr>
            <a:r>
              <a:rPr lang="en-US" sz="2100" b="1" dirty="0">
                <a:solidFill>
                  <a:schemeClr val="accent4">
                    <a:lumMod val="75000"/>
                  </a:schemeClr>
                </a:solidFill>
              </a:rPr>
              <a:t>Quantitative </a:t>
            </a:r>
            <a:r>
              <a:rPr lang="en-US" sz="2100" b="1" u="sng" dirty="0">
                <a:solidFill>
                  <a:schemeClr val="accent4">
                    <a:lumMod val="75000"/>
                  </a:schemeClr>
                </a:solidFill>
              </a:rPr>
              <a:t>RESULTS</a:t>
            </a:r>
            <a:r>
              <a:rPr lang="en-US" sz="2100" b="1" dirty="0">
                <a:solidFill>
                  <a:schemeClr val="accent4">
                    <a:lumMod val="75000"/>
                  </a:schemeClr>
                </a:solidFill>
              </a:rPr>
              <a:t> Standards</a:t>
            </a:r>
          </a:p>
          <a:p>
            <a:pPr marL="461963" lvl="1" indent="-261938">
              <a:lnSpc>
                <a:spcPct val="130000"/>
              </a:lnSpc>
              <a:buFont typeface="Wingdings" panose="05000000000000000000" pitchFamily="2" charset="2"/>
              <a:buChar char="q"/>
            </a:pPr>
            <a:r>
              <a:rPr lang="en-US" sz="1600" dirty="0"/>
              <a:t>Participant Flow: recruitment and each analysis </a:t>
            </a:r>
            <a:r>
              <a:rPr lang="en-US" sz="1600" dirty="0">
                <a:solidFill>
                  <a:schemeClr val="accent4">
                    <a:lumMod val="75000"/>
                  </a:schemeClr>
                </a:solidFill>
              </a:rPr>
              <a:t>(see next slide)</a:t>
            </a:r>
            <a:endParaRPr lang="en-US" sz="1600" dirty="0"/>
          </a:p>
          <a:p>
            <a:pPr marL="461963" lvl="1" indent="-261938">
              <a:lnSpc>
                <a:spcPct val="130000"/>
              </a:lnSpc>
              <a:buFont typeface="Wingdings" panose="05000000000000000000" pitchFamily="2" charset="2"/>
              <a:buChar char="q"/>
            </a:pPr>
            <a:endParaRPr lang="en-US" sz="1600" dirty="0"/>
          </a:p>
          <a:p>
            <a:pPr marL="461963" lvl="1" indent="-261938">
              <a:lnSpc>
                <a:spcPct val="130000"/>
              </a:lnSpc>
              <a:buFont typeface="Wingdings" panose="05000000000000000000" pitchFamily="2" charset="2"/>
              <a:buChar char="q"/>
            </a:pPr>
            <a:r>
              <a:rPr lang="en-US" sz="1600" dirty="0">
                <a:highlight>
                  <a:srgbClr val="FFFF00"/>
                </a:highlight>
              </a:rPr>
              <a:t>Statistics and Data Analysis</a:t>
            </a:r>
          </a:p>
          <a:p>
            <a:pPr marL="644843" lvl="2" indent="-261938">
              <a:lnSpc>
                <a:spcPct val="130000"/>
              </a:lnSpc>
              <a:buFont typeface="Wingdings" panose="05000000000000000000" pitchFamily="2" charset="2"/>
              <a:buChar char="q"/>
            </a:pPr>
            <a:r>
              <a:rPr lang="en-US" sz="1200" dirty="0">
                <a:highlight>
                  <a:srgbClr val="FFFF00"/>
                </a:highlight>
              </a:rPr>
              <a:t>Results of Inferential Tests</a:t>
            </a:r>
          </a:p>
          <a:p>
            <a:pPr marL="644843" lvl="2" indent="-261938">
              <a:lnSpc>
                <a:spcPct val="130000"/>
              </a:lnSpc>
              <a:buFont typeface="Wingdings" panose="05000000000000000000" pitchFamily="2" charset="2"/>
              <a:buChar char="q"/>
            </a:pPr>
            <a:r>
              <a:rPr lang="en-US" sz="1200" dirty="0">
                <a:highlight>
                  <a:srgbClr val="FFFF00"/>
                </a:highlight>
              </a:rPr>
              <a:t>Including of confidence intervals</a:t>
            </a:r>
          </a:p>
          <a:p>
            <a:pPr marL="644843" lvl="2" indent="-261938">
              <a:lnSpc>
                <a:spcPct val="130000"/>
              </a:lnSpc>
              <a:buFont typeface="Wingdings" panose="05000000000000000000" pitchFamily="2" charset="2"/>
              <a:buChar char="q"/>
            </a:pPr>
            <a:r>
              <a:rPr lang="en-US" sz="1200" dirty="0">
                <a:highlight>
                  <a:srgbClr val="FFFF00"/>
                </a:highlight>
              </a:rPr>
              <a:t>Inclusion of Effect Sizes</a:t>
            </a:r>
          </a:p>
          <a:p>
            <a:pPr marL="644843" lvl="2" indent="-261938">
              <a:lnSpc>
                <a:spcPct val="130000"/>
              </a:lnSpc>
              <a:buFont typeface="Wingdings" panose="05000000000000000000" pitchFamily="2" charset="2"/>
              <a:buChar char="q"/>
            </a:pPr>
            <a:r>
              <a:rPr lang="en-US" sz="1200" dirty="0">
                <a:highlight>
                  <a:srgbClr val="FFFF00"/>
                </a:highlight>
              </a:rPr>
              <a:t>Handling of missing data</a:t>
            </a:r>
          </a:p>
          <a:p>
            <a:pPr marL="644843" lvl="2" indent="-261938">
              <a:lnSpc>
                <a:spcPct val="130000"/>
              </a:lnSpc>
              <a:buFont typeface="Wingdings" panose="05000000000000000000" pitchFamily="2" charset="2"/>
              <a:buChar char="q"/>
            </a:pPr>
            <a:endParaRPr lang="en-US" sz="1200" dirty="0"/>
          </a:p>
          <a:p>
            <a:pPr marL="485775" lvl="1" indent="-285750">
              <a:lnSpc>
                <a:spcPct val="130000"/>
              </a:lnSpc>
              <a:buFont typeface="Wingdings" panose="05000000000000000000" pitchFamily="2" charset="2"/>
              <a:buChar char="§"/>
            </a:pPr>
            <a:r>
              <a:rPr lang="en-US" sz="1600" dirty="0"/>
              <a:t>Ancillary Analysis: baseline </a:t>
            </a:r>
            <a:r>
              <a:rPr lang="en-US" sz="1600" dirty="0" err="1"/>
              <a:t>descriptives</a:t>
            </a:r>
            <a:r>
              <a:rPr lang="en-US" sz="1600" dirty="0"/>
              <a:t>	</a:t>
            </a:r>
          </a:p>
          <a:p>
            <a:pPr marL="485775" lvl="1" indent="-285750">
              <a:lnSpc>
                <a:spcPct val="130000"/>
              </a:lnSpc>
              <a:buFont typeface="Wingdings" panose="05000000000000000000" pitchFamily="2" charset="2"/>
              <a:buChar char="§"/>
            </a:pPr>
            <a:r>
              <a:rPr lang="en-US" sz="1600" dirty="0"/>
              <a:t>Adverse Events: if applicable	</a:t>
            </a:r>
            <a:endParaRPr lang="en-US" dirty="0"/>
          </a:p>
          <a:p>
            <a:endParaRPr lang="en-US" dirty="0"/>
          </a:p>
          <a:p>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9" name="Title 1">
            <a:extLst>
              <a:ext uri="{FF2B5EF4-FFF2-40B4-BE49-F238E27FC236}">
                <a16:creationId xmlns:a16="http://schemas.microsoft.com/office/drawing/2014/main" id="{F96040AC-58FD-4D10-9B7E-B688E962348A}"/>
              </a:ext>
            </a:extLst>
          </p:cNvPr>
          <p:cNvSpPr>
            <a:spLocks noGrp="1"/>
          </p:cNvSpPr>
          <p:nvPr>
            <p:ph type="title"/>
          </p:nvPr>
        </p:nvSpPr>
        <p:spPr>
          <a:xfrm>
            <a:off x="1014550" y="330146"/>
            <a:ext cx="10868296" cy="1450757"/>
          </a:xfrm>
        </p:spPr>
        <p:txBody>
          <a:bodyPr>
            <a:normAutofit/>
          </a:bodyPr>
          <a:lstStyle/>
          <a:p>
            <a:r>
              <a:rPr lang="en-US" sz="4000" dirty="0"/>
              <a:t>JARS</a:t>
            </a:r>
            <a:br>
              <a:rPr lang="en-US" sz="4000" dirty="0"/>
            </a:br>
            <a:r>
              <a:rPr lang="en-US" sz="4000" dirty="0"/>
              <a:t>Journal Article Reporting Standards</a:t>
            </a:r>
          </a:p>
        </p:txBody>
      </p:sp>
      <p:sp>
        <p:nvSpPr>
          <p:cNvPr id="10" name="TextBox 9">
            <a:extLst>
              <a:ext uri="{FF2B5EF4-FFF2-40B4-BE49-F238E27FC236}">
                <a16:creationId xmlns:a16="http://schemas.microsoft.com/office/drawing/2014/main" id="{77B54D7E-F58E-4F21-86BA-D88789DF1E55}"/>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255810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88D499-FB1E-458E-BB04-E9302D6447CD}"/>
              </a:ext>
            </a:extLst>
          </p:cNvPr>
          <p:cNvSpPr txBox="1"/>
          <p:nvPr/>
        </p:nvSpPr>
        <p:spPr>
          <a:xfrm>
            <a:off x="9394371" y="30880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236-7</a:t>
            </a:r>
          </a:p>
        </p:txBody>
      </p:sp>
      <p:pic>
        <p:nvPicPr>
          <p:cNvPr id="4" name="Picture 3">
            <a:extLst>
              <a:ext uri="{FF2B5EF4-FFF2-40B4-BE49-F238E27FC236}">
                <a16:creationId xmlns:a16="http://schemas.microsoft.com/office/drawing/2014/main" id="{1936A765-5A07-4CE3-926F-BE3F72787D46}"/>
              </a:ext>
            </a:extLst>
          </p:cNvPr>
          <p:cNvPicPr>
            <a:picLocks noChangeAspect="1"/>
          </p:cNvPicPr>
          <p:nvPr/>
        </p:nvPicPr>
        <p:blipFill>
          <a:blip r:embed="rId2"/>
          <a:stretch>
            <a:fillRect/>
          </a:stretch>
        </p:blipFill>
        <p:spPr>
          <a:xfrm>
            <a:off x="1158032" y="0"/>
            <a:ext cx="8236339" cy="6372225"/>
          </a:xfrm>
          <a:prstGeom prst="rect">
            <a:avLst/>
          </a:prstGeom>
        </p:spPr>
      </p:pic>
      <p:sp>
        <p:nvSpPr>
          <p:cNvPr id="7" name="TextBox 6">
            <a:extLst>
              <a:ext uri="{FF2B5EF4-FFF2-40B4-BE49-F238E27FC236}">
                <a16:creationId xmlns:a16="http://schemas.microsoft.com/office/drawing/2014/main" id="{90FCAB8A-703C-4707-8F0C-D07924850A70}"/>
              </a:ext>
            </a:extLst>
          </p:cNvPr>
          <p:cNvSpPr txBox="1"/>
          <p:nvPr/>
        </p:nvSpPr>
        <p:spPr>
          <a:xfrm>
            <a:off x="4920343" y="6407061"/>
            <a:ext cx="7071360" cy="369333"/>
          </a:xfrm>
          <a:prstGeom prst="rect">
            <a:avLst/>
          </a:prstGeom>
          <a:noFill/>
        </p:spPr>
        <p:txBody>
          <a:bodyPr wrap="square">
            <a:spAutoFit/>
          </a:bodyPr>
          <a:lstStyle/>
          <a:p>
            <a:pPr algn="r"/>
            <a:r>
              <a:rPr lang="en-US" dirty="0">
                <a:hlinkClick r:id="rId3"/>
              </a:rPr>
              <a:t>https://apastyle.apa.org/jars/jars-quant-participant-flowchart.pdf</a:t>
            </a:r>
            <a:r>
              <a:rPr lang="en-US" dirty="0"/>
              <a:t> </a:t>
            </a:r>
          </a:p>
        </p:txBody>
      </p:sp>
    </p:spTree>
    <p:extLst>
      <p:ext uri="{BB962C8B-B14F-4D97-AF65-F5344CB8AC3E}">
        <p14:creationId xmlns:p14="http://schemas.microsoft.com/office/powerpoint/2010/main" val="3876671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1219200" y="2108201"/>
            <a:ext cx="10267406" cy="4284244"/>
          </a:xfrm>
        </p:spPr>
        <p:txBody>
          <a:bodyPr>
            <a:normAutofit/>
          </a:bodyPr>
          <a:lstStyle/>
          <a:p>
            <a:pPr marL="0" indent="-92583">
              <a:lnSpc>
                <a:spcPct val="130000"/>
              </a:lnSpc>
              <a:buNone/>
            </a:pPr>
            <a:r>
              <a:rPr lang="en-US" sz="2100" b="1" dirty="0">
                <a:solidFill>
                  <a:schemeClr val="accent4">
                    <a:lumMod val="75000"/>
                  </a:schemeClr>
                </a:solidFill>
              </a:rPr>
              <a:t>Quantitative </a:t>
            </a:r>
            <a:r>
              <a:rPr lang="en-US" sz="2100" b="1" u="sng" dirty="0">
                <a:solidFill>
                  <a:schemeClr val="accent4">
                    <a:lumMod val="75000"/>
                  </a:schemeClr>
                </a:solidFill>
              </a:rPr>
              <a:t>DISCUSSION</a:t>
            </a:r>
            <a:r>
              <a:rPr lang="en-US" sz="2100" b="1" dirty="0">
                <a:solidFill>
                  <a:schemeClr val="accent4">
                    <a:lumMod val="75000"/>
                  </a:schemeClr>
                </a:solidFill>
              </a:rPr>
              <a:t> Standards</a:t>
            </a:r>
          </a:p>
          <a:p>
            <a:pPr marL="200025" lvl="1" indent="0">
              <a:lnSpc>
                <a:spcPct val="130000"/>
              </a:lnSpc>
              <a:buNone/>
            </a:pPr>
            <a:r>
              <a:rPr lang="en-US" sz="1600" u="sng" dirty="0"/>
              <a:t>Limitations &amp; Strengths</a:t>
            </a:r>
          </a:p>
          <a:p>
            <a:pPr marL="461963" lvl="1" indent="-261938">
              <a:lnSpc>
                <a:spcPct val="130000"/>
              </a:lnSpc>
              <a:buFont typeface="Wingdings" panose="05000000000000000000" pitchFamily="2" charset="2"/>
              <a:buChar char="q"/>
            </a:pPr>
            <a:r>
              <a:rPr lang="en-US" sz="1600" dirty="0"/>
              <a:t>Potential bias</a:t>
            </a:r>
          </a:p>
          <a:p>
            <a:pPr marL="461963" lvl="1" indent="-261938">
              <a:lnSpc>
                <a:spcPct val="130000"/>
              </a:lnSpc>
              <a:buFont typeface="Wingdings" panose="05000000000000000000" pitchFamily="2" charset="2"/>
              <a:buChar char="q"/>
            </a:pPr>
            <a:r>
              <a:rPr lang="en-US" sz="1600" dirty="0"/>
              <a:t>Threats to internal validity: fidelity, barriers</a:t>
            </a:r>
          </a:p>
          <a:p>
            <a:pPr marL="461963" lvl="1" indent="-261938">
              <a:lnSpc>
                <a:spcPct val="130000"/>
              </a:lnSpc>
              <a:buFont typeface="Wingdings" panose="05000000000000000000" pitchFamily="2" charset="2"/>
              <a:buChar char="q"/>
            </a:pPr>
            <a:r>
              <a:rPr lang="en-US" sz="1600" dirty="0"/>
              <a:t>Imprecision of measures</a:t>
            </a:r>
          </a:p>
          <a:p>
            <a:pPr marL="461963" lvl="1" indent="-261938">
              <a:lnSpc>
                <a:spcPct val="130000"/>
              </a:lnSpc>
              <a:buFont typeface="Wingdings" panose="05000000000000000000" pitchFamily="2" charset="2"/>
              <a:buChar char="q"/>
            </a:pPr>
            <a:r>
              <a:rPr lang="en-US" sz="1600" dirty="0"/>
              <a:t>Overall number of tests and/or overlap among test</a:t>
            </a:r>
          </a:p>
          <a:p>
            <a:pPr marL="461963" lvl="1" indent="-261938">
              <a:lnSpc>
                <a:spcPct val="130000"/>
              </a:lnSpc>
              <a:buFont typeface="Wingdings" panose="05000000000000000000" pitchFamily="2" charset="2"/>
              <a:buChar char="q"/>
            </a:pPr>
            <a:r>
              <a:rPr lang="en-US" sz="1600" dirty="0"/>
              <a:t>Adequacy of sample (size, target) and sample variability</a:t>
            </a:r>
          </a:p>
          <a:p>
            <a:pPr marL="461963" lvl="1" indent="-261938">
              <a:lnSpc>
                <a:spcPct val="130000"/>
              </a:lnSpc>
              <a:buFont typeface="Wingdings" panose="05000000000000000000" pitchFamily="2" charset="2"/>
              <a:buChar char="q"/>
            </a:pPr>
            <a:r>
              <a:rPr lang="en-US" sz="1600" dirty="0"/>
              <a:t>Other weaknesses of the study</a:t>
            </a:r>
          </a:p>
          <a:p>
            <a:pPr marL="461963" lvl="1" indent="-261938">
              <a:lnSpc>
                <a:spcPct val="130000"/>
              </a:lnSpc>
              <a:buFont typeface="Wingdings" panose="05000000000000000000" pitchFamily="2" charset="2"/>
              <a:buChar char="q"/>
            </a:pPr>
            <a:r>
              <a:rPr lang="en-US" sz="1600" dirty="0"/>
              <a:t>Alternative Explanations</a:t>
            </a:r>
          </a:p>
          <a:p>
            <a:pPr marL="461963" lvl="1" indent="-261938">
              <a:lnSpc>
                <a:spcPct val="130000"/>
              </a:lnSpc>
              <a:buFont typeface="Wingdings" panose="05000000000000000000" pitchFamily="2" charset="2"/>
              <a:buChar char="q"/>
            </a:pPr>
            <a:r>
              <a:rPr lang="en-US" sz="1600" dirty="0"/>
              <a:t>Generalizability</a:t>
            </a:r>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9" name="Title 1">
            <a:extLst>
              <a:ext uri="{FF2B5EF4-FFF2-40B4-BE49-F238E27FC236}">
                <a16:creationId xmlns:a16="http://schemas.microsoft.com/office/drawing/2014/main" id="{679BD420-83E9-4744-B160-03D272613789}"/>
              </a:ext>
            </a:extLst>
          </p:cNvPr>
          <p:cNvSpPr>
            <a:spLocks noGrp="1"/>
          </p:cNvSpPr>
          <p:nvPr>
            <p:ph type="title"/>
          </p:nvPr>
        </p:nvSpPr>
        <p:spPr>
          <a:xfrm>
            <a:off x="1014550" y="330146"/>
            <a:ext cx="10868296" cy="1450757"/>
          </a:xfrm>
        </p:spPr>
        <p:txBody>
          <a:bodyPr>
            <a:normAutofit/>
          </a:bodyPr>
          <a:lstStyle/>
          <a:p>
            <a:r>
              <a:rPr lang="en-US" sz="4000" dirty="0"/>
              <a:t>JARS</a:t>
            </a:r>
            <a:br>
              <a:rPr lang="en-US" sz="4000" dirty="0"/>
            </a:br>
            <a:r>
              <a:rPr lang="en-US" sz="4000" dirty="0"/>
              <a:t>Journal Article Reporting Standards</a:t>
            </a:r>
          </a:p>
        </p:txBody>
      </p:sp>
      <p:sp>
        <p:nvSpPr>
          <p:cNvPr id="10" name="TextBox 9">
            <a:extLst>
              <a:ext uri="{FF2B5EF4-FFF2-40B4-BE49-F238E27FC236}">
                <a16:creationId xmlns:a16="http://schemas.microsoft.com/office/drawing/2014/main" id="{4F6A40B3-15C7-44B2-8504-FE1ADE4E06FC}"/>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510705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B6D4-00A8-4D01-B8BB-49DABD9DCC8A}"/>
              </a:ext>
            </a:extLst>
          </p:cNvPr>
          <p:cNvSpPr>
            <a:spLocks noGrp="1"/>
          </p:cNvSpPr>
          <p:nvPr>
            <p:ph type="title"/>
          </p:nvPr>
        </p:nvSpPr>
        <p:spPr/>
        <p:txBody>
          <a:bodyPr/>
          <a:lstStyle/>
          <a:p>
            <a:r>
              <a:rPr lang="en-US" dirty="0"/>
              <a:t>Writing Style and Grammar</a:t>
            </a:r>
          </a:p>
        </p:txBody>
      </p:sp>
      <p:sp>
        <p:nvSpPr>
          <p:cNvPr id="3" name="Content Placeholder 2">
            <a:extLst>
              <a:ext uri="{FF2B5EF4-FFF2-40B4-BE49-F238E27FC236}">
                <a16:creationId xmlns:a16="http://schemas.microsoft.com/office/drawing/2014/main" id="{361C8450-0AF6-4789-A930-DE2D690B2894}"/>
              </a:ext>
            </a:extLst>
          </p:cNvPr>
          <p:cNvSpPr>
            <a:spLocks noGrp="1"/>
          </p:cNvSpPr>
          <p:nvPr>
            <p:ph idx="1"/>
          </p:nvPr>
        </p:nvSpPr>
        <p:spPr>
          <a:xfrm>
            <a:off x="418011" y="2021116"/>
            <a:ext cx="5068389" cy="4188096"/>
          </a:xfrm>
        </p:spPr>
        <p:txBody>
          <a:bodyPr>
            <a:normAutofit fontScale="92500" lnSpcReduction="10000"/>
          </a:bodyPr>
          <a:lstStyle/>
          <a:p>
            <a:r>
              <a:rPr lang="en-US" b="1" u="sng" dirty="0"/>
              <a:t>Active vs. Passive Voice </a:t>
            </a:r>
            <a:r>
              <a:rPr lang="en-US" dirty="0">
                <a:solidFill>
                  <a:schemeClr val="accent4">
                    <a:lumMod val="75000"/>
                  </a:schemeClr>
                </a:solidFill>
              </a:rPr>
              <a:t>(section 4.13, page 118)</a:t>
            </a:r>
          </a:p>
          <a:p>
            <a:r>
              <a:rPr lang="en-US" dirty="0">
                <a:solidFill>
                  <a:srgbClr val="0070C0"/>
                </a:solidFill>
              </a:rPr>
              <a:t>“</a:t>
            </a:r>
            <a:r>
              <a:rPr lang="en-US" b="1" dirty="0">
                <a:solidFill>
                  <a:srgbClr val="002060"/>
                </a:solidFill>
              </a:rPr>
              <a:t>The passive voice is acceptable in expository writing when focusing on the object or recipient of the action rather than on the actor.  </a:t>
            </a:r>
            <a:r>
              <a:rPr lang="en-US" dirty="0">
                <a:solidFill>
                  <a:srgbClr val="0070C0"/>
                </a:solidFill>
              </a:rPr>
              <a:t>For example, a description of the experimental setup in the Methods section might read, ‘</a:t>
            </a:r>
            <a:r>
              <a:rPr lang="en-US" i="1" dirty="0">
                <a:solidFill>
                  <a:schemeClr val="accent1">
                    <a:lumMod val="50000"/>
                  </a:schemeClr>
                </a:solidFill>
              </a:rPr>
              <a:t>the speakers were attached to either side of the chair</a:t>
            </a:r>
            <a:r>
              <a:rPr lang="en-US" dirty="0">
                <a:solidFill>
                  <a:srgbClr val="0070C0"/>
                </a:solidFill>
              </a:rPr>
              <a:t>,’ which appropriately </a:t>
            </a:r>
            <a:r>
              <a:rPr lang="en-US" b="1" dirty="0">
                <a:solidFill>
                  <a:srgbClr val="0070C0"/>
                </a:solidFill>
              </a:rPr>
              <a:t>emphasizes</a:t>
            </a:r>
            <a:r>
              <a:rPr lang="en-US" dirty="0">
                <a:solidFill>
                  <a:srgbClr val="0070C0"/>
                </a:solidFill>
              </a:rPr>
              <a:t> the placement of the speakers, not who placed them.  Similarly, ‘</a:t>
            </a:r>
            <a:r>
              <a:rPr lang="en-US" i="1" dirty="0">
                <a:solidFill>
                  <a:schemeClr val="accent1">
                    <a:lumMod val="50000"/>
                  </a:schemeClr>
                </a:solidFill>
              </a:rPr>
              <a:t>the test were gathered promptly</a:t>
            </a:r>
            <a:r>
              <a:rPr lang="en-US" dirty="0">
                <a:solidFill>
                  <a:srgbClr val="0070C0"/>
                </a:solidFill>
              </a:rPr>
              <a:t>’ emphasizes the importance of the tests and their timely collection.  When it is important to know who performed the action, use the active voice.”</a:t>
            </a:r>
          </a:p>
          <a:p>
            <a:endParaRPr lang="en-US" dirty="0"/>
          </a:p>
          <a:p>
            <a:endParaRPr lang="en-US" dirty="0"/>
          </a:p>
        </p:txBody>
      </p:sp>
      <p:sp>
        <p:nvSpPr>
          <p:cNvPr id="4" name="TextBox 3">
            <a:extLst>
              <a:ext uri="{FF2B5EF4-FFF2-40B4-BE49-F238E27FC236}">
                <a16:creationId xmlns:a16="http://schemas.microsoft.com/office/drawing/2014/main" id="{F2CD950E-9E53-41ED-B3B8-FA0FB5EB4D8F}"/>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111-127</a:t>
            </a:r>
          </a:p>
        </p:txBody>
      </p:sp>
      <p:graphicFrame>
        <p:nvGraphicFramePr>
          <p:cNvPr id="5" name="Table 5">
            <a:extLst>
              <a:ext uri="{FF2B5EF4-FFF2-40B4-BE49-F238E27FC236}">
                <a16:creationId xmlns:a16="http://schemas.microsoft.com/office/drawing/2014/main" id="{178F8CF9-B0DC-4DE7-84A0-9E29696D2B3D}"/>
              </a:ext>
            </a:extLst>
          </p:cNvPr>
          <p:cNvGraphicFramePr>
            <a:graphicFrameLocks noGrp="1"/>
          </p:cNvGraphicFramePr>
          <p:nvPr>
            <p:extLst>
              <p:ext uri="{D42A27DB-BD31-4B8C-83A1-F6EECF244321}">
                <p14:modId xmlns:p14="http://schemas.microsoft.com/office/powerpoint/2010/main" val="1642392656"/>
              </p:ext>
            </p:extLst>
          </p:nvPr>
        </p:nvGraphicFramePr>
        <p:xfrm>
          <a:off x="5712823" y="1737360"/>
          <a:ext cx="6305006" cy="4496243"/>
        </p:xfrm>
        <a:graphic>
          <a:graphicData uri="http://schemas.openxmlformats.org/drawingml/2006/table">
            <a:tbl>
              <a:tblPr firstRow="1" bandRow="1">
                <a:tableStyleId>{69012ECD-51FC-41F1-AA8D-1B2483CD663E}</a:tableStyleId>
              </a:tblPr>
              <a:tblGrid>
                <a:gridCol w="1604739">
                  <a:extLst>
                    <a:ext uri="{9D8B030D-6E8A-4147-A177-3AD203B41FA5}">
                      <a16:colId xmlns:a16="http://schemas.microsoft.com/office/drawing/2014/main" val="4033031613"/>
                    </a:ext>
                  </a:extLst>
                </a:gridCol>
                <a:gridCol w="1870611">
                  <a:extLst>
                    <a:ext uri="{9D8B030D-6E8A-4147-A177-3AD203B41FA5}">
                      <a16:colId xmlns:a16="http://schemas.microsoft.com/office/drawing/2014/main" val="1913130906"/>
                    </a:ext>
                  </a:extLst>
                </a:gridCol>
                <a:gridCol w="2829656">
                  <a:extLst>
                    <a:ext uri="{9D8B030D-6E8A-4147-A177-3AD203B41FA5}">
                      <a16:colId xmlns:a16="http://schemas.microsoft.com/office/drawing/2014/main" val="2196223367"/>
                    </a:ext>
                  </a:extLst>
                </a:gridCol>
              </a:tblGrid>
              <a:tr h="363086">
                <a:tc>
                  <a:txBody>
                    <a:bodyPr/>
                    <a:lstStyle/>
                    <a:p>
                      <a:r>
                        <a:rPr lang="en-US" sz="1600" dirty="0"/>
                        <a:t>Paper section</a:t>
                      </a:r>
                    </a:p>
                  </a:txBody>
                  <a:tcPr marL="45720" marR="45720">
                    <a:lnB w="12700" cap="flat" cmpd="sng" algn="ctr">
                      <a:solidFill>
                        <a:schemeClr val="tx1"/>
                      </a:solidFill>
                      <a:prstDash val="solid"/>
                      <a:round/>
                      <a:headEnd type="none" w="med" len="med"/>
                      <a:tailEnd type="none" w="med" len="med"/>
                    </a:lnB>
                  </a:tcPr>
                </a:tc>
                <a:tc>
                  <a:txBody>
                    <a:bodyPr/>
                    <a:lstStyle/>
                    <a:p>
                      <a:r>
                        <a:rPr lang="en-US" sz="1600" dirty="0"/>
                        <a:t>Tense</a:t>
                      </a:r>
                    </a:p>
                  </a:txBody>
                  <a:tcPr marL="45720" marR="45720">
                    <a:lnB w="12700" cap="flat" cmpd="sng" algn="ctr">
                      <a:solidFill>
                        <a:schemeClr val="tx1"/>
                      </a:solidFill>
                      <a:prstDash val="solid"/>
                      <a:round/>
                      <a:headEnd type="none" w="med" len="med"/>
                      <a:tailEnd type="none" w="med" len="med"/>
                    </a:lnB>
                  </a:tcPr>
                </a:tc>
                <a:tc>
                  <a:txBody>
                    <a:bodyPr/>
                    <a:lstStyle/>
                    <a:p>
                      <a:r>
                        <a:rPr lang="en-US" sz="1600" dirty="0"/>
                        <a:t>Example</a:t>
                      </a:r>
                    </a:p>
                  </a:txBody>
                  <a:tcPr marL="45720" marR="4572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413922"/>
                  </a:ext>
                </a:extLst>
              </a:tr>
              <a:tr h="461725">
                <a:tc rowSpan="2">
                  <a:txBody>
                    <a:bodyPr/>
                    <a:lstStyle/>
                    <a:p>
                      <a:r>
                        <a:rPr lang="en-US" sz="1600" dirty="0"/>
                        <a:t>Lit review</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Past</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Quinn (2020) presented…</a:t>
                      </a:r>
                    </a:p>
                  </a:txBody>
                  <a:tcPr marL="45720" marR="4572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6205755"/>
                  </a:ext>
                </a:extLst>
              </a:tr>
              <a:tr h="592082">
                <a:tc vMerge="1">
                  <a:txBody>
                    <a:bodyPr/>
                    <a:lstStyle/>
                    <a:p>
                      <a:endParaRPr lang="en-US" dirty="0"/>
                    </a:p>
                  </a:txBody>
                  <a:tcPr/>
                </a:tc>
                <a:tc>
                  <a:txBody>
                    <a:bodyPr/>
                    <a:lstStyle/>
                    <a:p>
                      <a:r>
                        <a:rPr lang="en-US" sz="1600" dirty="0"/>
                        <a:t>Present perfect</a:t>
                      </a:r>
                    </a:p>
                  </a:txBody>
                  <a:tcPr marL="45720" marR="45720">
                    <a:lnB w="12700" cap="flat" cmpd="sng" algn="ctr">
                      <a:solidFill>
                        <a:schemeClr val="tx1"/>
                      </a:solidFill>
                      <a:prstDash val="solid"/>
                      <a:round/>
                      <a:headEnd type="none" w="med" len="med"/>
                      <a:tailEnd type="none" w="med" len="med"/>
                    </a:lnB>
                  </a:tcPr>
                </a:tc>
                <a:tc>
                  <a:txBody>
                    <a:bodyPr/>
                    <a:lstStyle/>
                    <a:p>
                      <a:r>
                        <a:rPr lang="en-US" sz="1600"/>
                        <a:t>Since then, many investigators have used…</a:t>
                      </a:r>
                      <a:endParaRPr lang="en-US" sz="1600" dirty="0"/>
                    </a:p>
                  </a:txBody>
                  <a:tcPr marL="45720" marR="4572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597614"/>
                  </a:ext>
                </a:extLst>
              </a:tr>
              <a:tr h="592082">
                <a:tc rowSpan="2">
                  <a:txBody>
                    <a:bodyPr/>
                    <a:lstStyle/>
                    <a:p>
                      <a:r>
                        <a:rPr lang="en-US" sz="1600" dirty="0"/>
                        <a:t>Methods</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Past</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Participants completed a survey…</a:t>
                      </a:r>
                    </a:p>
                  </a:txBody>
                  <a:tcPr marL="45720" marR="4572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44279873"/>
                  </a:ext>
                </a:extLst>
              </a:tr>
              <a:tr h="592082">
                <a:tc vMerge="1">
                  <a:txBody>
                    <a:bodyPr/>
                    <a:lstStyle/>
                    <a:p>
                      <a:endParaRPr lang="en-US" dirty="0"/>
                    </a:p>
                  </a:txBody>
                  <a:tcPr/>
                </a:tc>
                <a:tc>
                  <a:txBody>
                    <a:bodyPr/>
                    <a:lstStyle/>
                    <a:p>
                      <a:r>
                        <a:rPr lang="en-US" sz="1600" dirty="0"/>
                        <a:t>Present perfect</a:t>
                      </a:r>
                    </a:p>
                  </a:txBody>
                  <a:tcPr marL="45720" marR="45720">
                    <a:lnB w="12700" cap="flat" cmpd="sng" algn="ctr">
                      <a:solidFill>
                        <a:schemeClr val="tx1"/>
                      </a:solidFill>
                      <a:prstDash val="solid"/>
                      <a:round/>
                      <a:headEnd type="none" w="med" len="med"/>
                      <a:tailEnd type="none" w="med" len="med"/>
                    </a:lnB>
                  </a:tcPr>
                </a:tc>
                <a:tc>
                  <a:txBody>
                    <a:bodyPr/>
                    <a:lstStyle/>
                    <a:p>
                      <a:r>
                        <a:rPr lang="en-US" sz="1600" dirty="0"/>
                        <a:t>Others have used similar approaches…</a:t>
                      </a:r>
                    </a:p>
                  </a:txBody>
                  <a:tcPr marL="45720" marR="4572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179173"/>
                  </a:ext>
                </a:extLst>
              </a:tr>
              <a:tr h="841379">
                <a:tc>
                  <a:txBody>
                    <a:bodyPr/>
                    <a:lstStyle/>
                    <a:p>
                      <a:r>
                        <a:rPr lang="en-US" sz="1600" dirty="0"/>
                        <a:t>Results</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Past</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Results were nonsignificant…</a:t>
                      </a:r>
                    </a:p>
                    <a:p>
                      <a:r>
                        <a:rPr lang="en-US" sz="1600" dirty="0"/>
                        <a:t>Scores increased…</a:t>
                      </a:r>
                    </a:p>
                    <a:p>
                      <a:r>
                        <a:rPr lang="en-US" sz="1600" dirty="0" err="1"/>
                        <a:t>Hypothese</a:t>
                      </a:r>
                      <a:r>
                        <a:rPr lang="en-US" sz="1600" dirty="0"/>
                        <a:t> were supported…</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362996"/>
                  </a:ext>
                </a:extLst>
              </a:tr>
              <a:tr h="461725">
                <a:tc>
                  <a:txBody>
                    <a:bodyPr/>
                    <a:lstStyle/>
                    <a:p>
                      <a:r>
                        <a:rPr lang="en-US" sz="1600" dirty="0"/>
                        <a:t>Discussion</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Present</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The results indicate…</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3381575"/>
                  </a:ext>
                </a:extLst>
              </a:tr>
              <a:tr h="592082">
                <a:tc>
                  <a:txBody>
                    <a:bodyPr/>
                    <a:lstStyle/>
                    <a:p>
                      <a:r>
                        <a:rPr lang="en-US" sz="1600" dirty="0"/>
                        <a:t>Conclusion</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Present</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We conclude…</a:t>
                      </a:r>
                    </a:p>
                    <a:p>
                      <a:r>
                        <a:rPr lang="en-US" sz="1600" dirty="0"/>
                        <a:t>Limitations of the study are…</a:t>
                      </a:r>
                    </a:p>
                  </a:txBody>
                  <a:tcPr marL="45720" marR="4572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42741240"/>
                  </a:ext>
                </a:extLst>
              </a:tr>
            </a:tbl>
          </a:graphicData>
        </a:graphic>
      </p:graphicFrame>
      <p:sp>
        <p:nvSpPr>
          <p:cNvPr id="7" name="TextBox 6">
            <a:extLst>
              <a:ext uri="{FF2B5EF4-FFF2-40B4-BE49-F238E27FC236}">
                <a16:creationId xmlns:a16="http://schemas.microsoft.com/office/drawing/2014/main" id="{636016E1-C4DD-4623-BB31-3580CA22F229}"/>
              </a:ext>
            </a:extLst>
          </p:cNvPr>
          <p:cNvSpPr txBox="1"/>
          <p:nvPr/>
        </p:nvSpPr>
        <p:spPr>
          <a:xfrm>
            <a:off x="3614058" y="6392445"/>
            <a:ext cx="8403771" cy="369332"/>
          </a:xfrm>
          <a:prstGeom prst="rect">
            <a:avLst/>
          </a:prstGeom>
          <a:noFill/>
        </p:spPr>
        <p:txBody>
          <a:bodyPr wrap="square">
            <a:spAutoFit/>
          </a:bodyPr>
          <a:lstStyle/>
          <a:p>
            <a:pPr algn="r"/>
            <a:r>
              <a:rPr lang="en-US" dirty="0">
                <a:hlinkClick r:id="rId2"/>
              </a:rPr>
              <a:t>https://apastyle.apa.org/style-grammar-guidelines/grammar/active-passive-voice</a:t>
            </a:r>
            <a:r>
              <a:rPr lang="en-US" dirty="0"/>
              <a:t> </a:t>
            </a:r>
          </a:p>
        </p:txBody>
      </p:sp>
    </p:spTree>
    <p:extLst>
      <p:ext uri="{BB962C8B-B14F-4D97-AF65-F5344CB8AC3E}">
        <p14:creationId xmlns:p14="http://schemas.microsoft.com/office/powerpoint/2010/main" val="3048424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87A3-49F8-41FB-BA97-AA267C16B7EB}"/>
              </a:ext>
            </a:extLst>
          </p:cNvPr>
          <p:cNvSpPr>
            <a:spLocks noGrp="1"/>
          </p:cNvSpPr>
          <p:nvPr>
            <p:ph type="title"/>
          </p:nvPr>
        </p:nvSpPr>
        <p:spPr/>
        <p:txBody>
          <a:bodyPr/>
          <a:lstStyle/>
          <a:p>
            <a:r>
              <a:rPr lang="en-US" dirty="0"/>
              <a:t>Bias-Free Language Guidelines</a:t>
            </a:r>
          </a:p>
        </p:txBody>
      </p:sp>
      <p:sp>
        <p:nvSpPr>
          <p:cNvPr id="3" name="Content Placeholder 2">
            <a:extLst>
              <a:ext uri="{FF2B5EF4-FFF2-40B4-BE49-F238E27FC236}">
                <a16:creationId xmlns:a16="http://schemas.microsoft.com/office/drawing/2014/main" id="{62C806D9-E9F6-4CC0-8016-04C6711C863E}"/>
              </a:ext>
            </a:extLst>
          </p:cNvPr>
          <p:cNvSpPr>
            <a:spLocks noGrp="1"/>
          </p:cNvSpPr>
          <p:nvPr>
            <p:ph idx="1"/>
          </p:nvPr>
        </p:nvSpPr>
        <p:spPr/>
        <p:txBody>
          <a:bodyPr>
            <a:noAutofit/>
          </a:bodyPr>
          <a:lstStyle/>
          <a:p>
            <a:r>
              <a:rPr lang="en-US" sz="2000" dirty="0"/>
              <a:t>Pronouns </a:t>
            </a:r>
            <a:r>
              <a:rPr lang="en-US" sz="2000" dirty="0">
                <a:solidFill>
                  <a:schemeClr val="accent4">
                    <a:lumMod val="75000"/>
                  </a:schemeClr>
                </a:solidFill>
              </a:rPr>
              <a:t>(page 120-123)</a:t>
            </a:r>
          </a:p>
          <a:p>
            <a:pPr marL="578358" lvl="1" indent="-285750">
              <a:buFont typeface="Wingdings" panose="05000000000000000000" pitchFamily="2" charset="2"/>
              <a:buChar char="q"/>
            </a:pPr>
            <a:r>
              <a:rPr lang="en-US" sz="2000" dirty="0"/>
              <a:t>Age</a:t>
            </a:r>
          </a:p>
          <a:p>
            <a:pPr marL="578358" lvl="1" indent="-285750">
              <a:buFont typeface="Wingdings" panose="05000000000000000000" pitchFamily="2" charset="2"/>
              <a:buChar char="q"/>
            </a:pPr>
            <a:r>
              <a:rPr lang="en-US" sz="2000" dirty="0"/>
              <a:t>Disability</a:t>
            </a:r>
          </a:p>
          <a:p>
            <a:pPr marL="578358" lvl="1" indent="-285750">
              <a:buFont typeface="Wingdings" panose="05000000000000000000" pitchFamily="2" charset="2"/>
              <a:buChar char="q"/>
            </a:pPr>
            <a:r>
              <a:rPr lang="en-US" sz="2000" dirty="0"/>
              <a:t>Gender</a:t>
            </a:r>
          </a:p>
          <a:p>
            <a:pPr marL="578358" lvl="1" indent="-285750">
              <a:buFont typeface="Wingdings" panose="05000000000000000000" pitchFamily="2" charset="2"/>
              <a:buChar char="q"/>
            </a:pPr>
            <a:r>
              <a:rPr lang="en-US" sz="2000" dirty="0"/>
              <a:t>Participation in Research</a:t>
            </a:r>
          </a:p>
          <a:p>
            <a:pPr marL="578358" lvl="1" indent="-285750">
              <a:buFont typeface="Wingdings" panose="05000000000000000000" pitchFamily="2" charset="2"/>
              <a:buChar char="q"/>
            </a:pPr>
            <a:r>
              <a:rPr lang="en-US" sz="2000" dirty="0"/>
              <a:t>Racial and Ethnic Identity</a:t>
            </a:r>
          </a:p>
          <a:p>
            <a:pPr marL="578358" lvl="1" indent="-285750">
              <a:buFont typeface="Wingdings" panose="05000000000000000000" pitchFamily="2" charset="2"/>
              <a:buChar char="q"/>
            </a:pPr>
            <a:r>
              <a:rPr lang="en-US" sz="2000" dirty="0"/>
              <a:t>Sexual Orientation</a:t>
            </a:r>
          </a:p>
          <a:p>
            <a:pPr marL="578358" lvl="1" indent="-285750">
              <a:buFont typeface="Wingdings" panose="05000000000000000000" pitchFamily="2" charset="2"/>
              <a:buChar char="q"/>
            </a:pPr>
            <a:r>
              <a:rPr lang="en-US" sz="2000" dirty="0"/>
              <a:t>Socioeconomic Status</a:t>
            </a:r>
          </a:p>
          <a:p>
            <a:pPr marL="578358" lvl="1" indent="-285750">
              <a:buFont typeface="Wingdings" panose="05000000000000000000" pitchFamily="2" charset="2"/>
              <a:buChar char="q"/>
            </a:pPr>
            <a:r>
              <a:rPr lang="en-US" sz="2000" dirty="0"/>
              <a:t>Intersectionality</a:t>
            </a:r>
          </a:p>
          <a:p>
            <a:r>
              <a:rPr lang="en-US" sz="2000" dirty="0"/>
              <a:t> </a:t>
            </a:r>
          </a:p>
        </p:txBody>
      </p:sp>
      <p:sp>
        <p:nvSpPr>
          <p:cNvPr id="4" name="TextBox 3">
            <a:extLst>
              <a:ext uri="{FF2B5EF4-FFF2-40B4-BE49-F238E27FC236}">
                <a16:creationId xmlns:a16="http://schemas.microsoft.com/office/drawing/2014/main" id="{FDFAA71E-EF6A-4CB8-A6A1-F1523EF2651A}"/>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132-149</a:t>
            </a:r>
          </a:p>
        </p:txBody>
      </p:sp>
      <p:sp>
        <p:nvSpPr>
          <p:cNvPr id="6" name="Star: 12 Points 5">
            <a:extLst>
              <a:ext uri="{FF2B5EF4-FFF2-40B4-BE49-F238E27FC236}">
                <a16:creationId xmlns:a16="http://schemas.microsoft.com/office/drawing/2014/main" id="{9799878C-4FB0-480C-B846-94272FF9F28E}"/>
              </a:ext>
            </a:extLst>
          </p:cNvPr>
          <p:cNvSpPr/>
          <p:nvPr/>
        </p:nvSpPr>
        <p:spPr>
          <a:xfrm>
            <a:off x="8694420" y="2108201"/>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Bookmark these pages for future reference</a:t>
            </a:r>
          </a:p>
        </p:txBody>
      </p:sp>
      <p:sp>
        <p:nvSpPr>
          <p:cNvPr id="8" name="TextBox 7">
            <a:extLst>
              <a:ext uri="{FF2B5EF4-FFF2-40B4-BE49-F238E27FC236}">
                <a16:creationId xmlns:a16="http://schemas.microsoft.com/office/drawing/2014/main" id="{96D2B79C-C802-4DE1-8A50-8716B6A22231}"/>
              </a:ext>
            </a:extLst>
          </p:cNvPr>
          <p:cNvSpPr txBox="1"/>
          <p:nvPr/>
        </p:nvSpPr>
        <p:spPr>
          <a:xfrm>
            <a:off x="3709853" y="6402728"/>
            <a:ext cx="8342811" cy="369332"/>
          </a:xfrm>
          <a:prstGeom prst="rect">
            <a:avLst/>
          </a:prstGeom>
          <a:noFill/>
        </p:spPr>
        <p:txBody>
          <a:bodyPr wrap="square">
            <a:spAutoFit/>
          </a:bodyPr>
          <a:lstStyle/>
          <a:p>
            <a:pPr algn="r"/>
            <a:r>
              <a:rPr lang="en-US" dirty="0">
                <a:hlinkClick r:id="rId2"/>
              </a:rPr>
              <a:t>https://apastyle.apa.org/style-grammar-guidelines/bias-free-language</a:t>
            </a:r>
            <a:r>
              <a:rPr lang="en-US" dirty="0"/>
              <a:t> </a:t>
            </a:r>
          </a:p>
        </p:txBody>
      </p:sp>
    </p:spTree>
    <p:extLst>
      <p:ext uri="{BB962C8B-B14F-4D97-AF65-F5344CB8AC3E}">
        <p14:creationId xmlns:p14="http://schemas.microsoft.com/office/powerpoint/2010/main" val="317606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Language &amp; Grammar</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3" name="Picture 2">
            <a:extLst>
              <a:ext uri="{FF2B5EF4-FFF2-40B4-BE49-F238E27FC236}">
                <a16:creationId xmlns:a16="http://schemas.microsoft.com/office/drawing/2014/main" id="{42F2A0DE-1C8F-44CA-8AC8-F7A863BEFC0D}"/>
              </a:ext>
            </a:extLst>
          </p:cNvPr>
          <p:cNvPicPr>
            <a:picLocks noChangeAspect="1"/>
          </p:cNvPicPr>
          <p:nvPr/>
        </p:nvPicPr>
        <p:blipFill>
          <a:blip r:embed="rId3"/>
          <a:stretch>
            <a:fillRect/>
          </a:stretch>
        </p:blipFill>
        <p:spPr>
          <a:xfrm>
            <a:off x="4969310" y="250915"/>
            <a:ext cx="3251949" cy="45720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49A71DC-ED53-4104-AE10-1CE32D4A7E62}"/>
              </a:ext>
            </a:extLst>
          </p:cNvPr>
          <p:cNvPicPr>
            <a:picLocks noChangeAspect="1"/>
          </p:cNvPicPr>
          <p:nvPr/>
        </p:nvPicPr>
        <p:blipFill>
          <a:blip r:embed="rId4"/>
          <a:stretch>
            <a:fillRect/>
          </a:stretch>
        </p:blipFill>
        <p:spPr>
          <a:xfrm>
            <a:off x="8536067" y="250915"/>
            <a:ext cx="3238459" cy="4005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7551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0DC7-1473-417B-AC67-23F067C22DB3}"/>
              </a:ext>
            </a:extLst>
          </p:cNvPr>
          <p:cNvSpPr>
            <a:spLocks noGrp="1"/>
          </p:cNvSpPr>
          <p:nvPr>
            <p:ph type="title"/>
          </p:nvPr>
        </p:nvSpPr>
        <p:spPr/>
        <p:txBody>
          <a:bodyPr/>
          <a:lstStyle/>
          <a:p>
            <a:r>
              <a:rPr lang="en-US" dirty="0"/>
              <a:t>Mechanics of Style - Punctuation </a:t>
            </a:r>
          </a:p>
        </p:txBody>
      </p:sp>
      <p:sp>
        <p:nvSpPr>
          <p:cNvPr id="3" name="Content Placeholder 2">
            <a:extLst>
              <a:ext uri="{FF2B5EF4-FFF2-40B4-BE49-F238E27FC236}">
                <a16:creationId xmlns:a16="http://schemas.microsoft.com/office/drawing/2014/main" id="{FAF44E98-E2FF-4246-8EE7-B2FEDC5B0640}"/>
              </a:ext>
            </a:extLst>
          </p:cNvPr>
          <p:cNvSpPr>
            <a:spLocks noGrp="1"/>
          </p:cNvSpPr>
          <p:nvPr>
            <p:ph idx="1"/>
          </p:nvPr>
        </p:nvSpPr>
        <p:spPr/>
        <p:txBody>
          <a:bodyPr/>
          <a:lstStyle/>
          <a:p>
            <a:pPr marL="0" indent="0">
              <a:buNone/>
            </a:pPr>
            <a:r>
              <a:rPr lang="en-US" b="1" dirty="0">
                <a:solidFill>
                  <a:schemeClr val="accent4">
                    <a:lumMod val="50000"/>
                  </a:schemeClr>
                </a:solidFill>
              </a:rPr>
              <a:t>Punctuation</a:t>
            </a:r>
          </a:p>
          <a:p>
            <a:pPr marL="461963" lvl="1" indent="-261938">
              <a:buFont typeface="Wingdings" panose="05000000000000000000" pitchFamily="2" charset="2"/>
              <a:buChar char="q"/>
            </a:pPr>
            <a:r>
              <a:rPr lang="en-US" dirty="0"/>
              <a:t>One space after the end of a sentence</a:t>
            </a:r>
          </a:p>
          <a:p>
            <a:pPr marL="461963" lvl="1" indent="-261938">
              <a:buFont typeface="Wingdings" panose="05000000000000000000" pitchFamily="2" charset="2"/>
              <a:buChar char="q"/>
            </a:pPr>
            <a:r>
              <a:rPr lang="en-US" dirty="0"/>
              <a:t>Use the Oxford comma</a:t>
            </a:r>
          </a:p>
          <a:p>
            <a:pPr marL="0" indent="0">
              <a:buNone/>
            </a:pPr>
            <a:r>
              <a:rPr lang="en-US" b="1" dirty="0">
                <a:solidFill>
                  <a:schemeClr val="accent4">
                    <a:lumMod val="50000"/>
                  </a:schemeClr>
                </a:solidFill>
              </a:rPr>
              <a:t>Capitalization</a:t>
            </a:r>
          </a:p>
          <a:p>
            <a:pPr marL="461963" lvl="1" indent="-261938">
              <a:buFont typeface="Wingdings" panose="05000000000000000000" pitchFamily="2" charset="2"/>
              <a:buChar char="q"/>
            </a:pPr>
            <a:r>
              <a:rPr lang="en-US" dirty="0"/>
              <a:t>Do capitalize names of derived variables within EFA, CFA, or PCA</a:t>
            </a:r>
          </a:p>
          <a:p>
            <a:pPr marL="461963" lvl="1" indent="-261938">
              <a:buFont typeface="Wingdings" panose="05000000000000000000" pitchFamily="2" charset="2"/>
              <a:buChar char="q"/>
            </a:pPr>
            <a:r>
              <a:rPr lang="en-US" dirty="0"/>
              <a:t>Do not capitalize names of other variables, unless separated with an “x”</a:t>
            </a:r>
          </a:p>
          <a:p>
            <a:pPr marL="0" indent="0">
              <a:buNone/>
            </a:pPr>
            <a:r>
              <a:rPr lang="en-US" b="1" dirty="0">
                <a:solidFill>
                  <a:schemeClr val="accent4">
                    <a:lumMod val="50000"/>
                  </a:schemeClr>
                </a:solidFill>
              </a:rPr>
              <a:t>Italics</a:t>
            </a:r>
          </a:p>
          <a:p>
            <a:pPr marL="461963" lvl="1" indent="-261938">
              <a:buFont typeface="Wingdings" panose="05000000000000000000" pitchFamily="2" charset="2"/>
              <a:buChar char="q"/>
            </a:pPr>
            <a:r>
              <a:rPr lang="en-US" dirty="0"/>
              <a:t>Letters used as statistical symbols or algebraic variable</a:t>
            </a:r>
          </a:p>
          <a:p>
            <a:pPr marL="461963" lvl="1" indent="-261938">
              <a:buFont typeface="Wingdings" panose="05000000000000000000" pitchFamily="2" charset="2"/>
              <a:buChar char="q"/>
            </a:pPr>
            <a:r>
              <a:rPr lang="en-US" dirty="0"/>
              <a:t>Anchors of a scale</a:t>
            </a:r>
            <a:endParaRPr lang="en-US" b="1" dirty="0">
              <a:solidFill>
                <a:schemeClr val="accent4">
                  <a:lumMod val="50000"/>
                </a:schemeClr>
              </a:solidFill>
            </a:endParaRPr>
          </a:p>
          <a:p>
            <a:pPr lvl="1">
              <a:buFont typeface="Wingdings" panose="05000000000000000000" pitchFamily="2" charset="2"/>
              <a:buChar char="q"/>
            </a:pPr>
            <a:endParaRPr lang="en-US" b="1" dirty="0">
              <a:solidFill>
                <a:schemeClr val="accent4">
                  <a:lumMod val="50000"/>
                </a:schemeClr>
              </a:solidFill>
            </a:endParaRPr>
          </a:p>
          <a:p>
            <a:pPr marL="0" indent="0">
              <a:buNone/>
            </a:pPr>
            <a:endParaRPr lang="en-US" b="1" dirty="0">
              <a:solidFill>
                <a:schemeClr val="accent4">
                  <a:lumMod val="50000"/>
                </a:schemeClr>
              </a:solidFill>
            </a:endParaRPr>
          </a:p>
        </p:txBody>
      </p:sp>
      <p:sp>
        <p:nvSpPr>
          <p:cNvPr id="4" name="TextBox 3">
            <a:extLst>
              <a:ext uri="{FF2B5EF4-FFF2-40B4-BE49-F238E27FC236}">
                <a16:creationId xmlns:a16="http://schemas.microsoft.com/office/drawing/2014/main" id="{40FEC0C6-E1E0-460E-ADC0-7E716EBF1EB4}"/>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154-172</a:t>
            </a:r>
          </a:p>
        </p:txBody>
      </p:sp>
      <p:sp>
        <p:nvSpPr>
          <p:cNvPr id="5" name="Star: 12 Points 4">
            <a:extLst>
              <a:ext uri="{FF2B5EF4-FFF2-40B4-BE49-F238E27FC236}">
                <a16:creationId xmlns:a16="http://schemas.microsoft.com/office/drawing/2014/main" id="{BA3F9C95-9F41-4627-AC5E-04151559603D}"/>
              </a:ext>
            </a:extLst>
          </p:cNvPr>
          <p:cNvSpPr/>
          <p:nvPr/>
        </p:nvSpPr>
        <p:spPr>
          <a:xfrm>
            <a:off x="8694420" y="2108201"/>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Lots of nit-picky details to gleam in these pages</a:t>
            </a:r>
          </a:p>
        </p:txBody>
      </p:sp>
      <p:sp>
        <p:nvSpPr>
          <p:cNvPr id="7" name="TextBox 6">
            <a:extLst>
              <a:ext uri="{FF2B5EF4-FFF2-40B4-BE49-F238E27FC236}">
                <a16:creationId xmlns:a16="http://schemas.microsoft.com/office/drawing/2014/main" id="{FAD38C92-F164-4B92-88F0-91906C393F7B}"/>
              </a:ext>
            </a:extLst>
          </p:cNvPr>
          <p:cNvSpPr txBox="1"/>
          <p:nvPr/>
        </p:nvSpPr>
        <p:spPr>
          <a:xfrm>
            <a:off x="4005943" y="6386731"/>
            <a:ext cx="8107680" cy="369332"/>
          </a:xfrm>
          <a:prstGeom prst="rect">
            <a:avLst/>
          </a:prstGeom>
          <a:noFill/>
        </p:spPr>
        <p:txBody>
          <a:bodyPr wrap="square">
            <a:spAutoFit/>
          </a:bodyPr>
          <a:lstStyle/>
          <a:p>
            <a:pPr algn="r"/>
            <a:r>
              <a:rPr lang="en-US" dirty="0">
                <a:hlinkClick r:id="rId2"/>
              </a:rPr>
              <a:t>https://apastyle.apa.org/style-grammar-guidelines/punctuation</a:t>
            </a:r>
            <a:r>
              <a:rPr lang="en-US" dirty="0"/>
              <a:t> </a:t>
            </a:r>
          </a:p>
        </p:txBody>
      </p:sp>
    </p:spTree>
    <p:extLst>
      <p:ext uri="{BB962C8B-B14F-4D97-AF65-F5344CB8AC3E}">
        <p14:creationId xmlns:p14="http://schemas.microsoft.com/office/powerpoint/2010/main" val="87781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0DC7-1473-417B-AC67-23F067C22DB3}"/>
              </a:ext>
            </a:extLst>
          </p:cNvPr>
          <p:cNvSpPr>
            <a:spLocks noGrp="1"/>
          </p:cNvSpPr>
          <p:nvPr>
            <p:ph type="title"/>
          </p:nvPr>
        </p:nvSpPr>
        <p:spPr>
          <a:xfrm>
            <a:off x="1097280" y="286603"/>
            <a:ext cx="10752908" cy="1450757"/>
          </a:xfrm>
        </p:spPr>
        <p:txBody>
          <a:bodyPr/>
          <a:lstStyle/>
          <a:p>
            <a:r>
              <a:rPr lang="en-US" dirty="0"/>
              <a:t>Mechanics of Style – Stats Examples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F44E98-E2FF-4246-8EE7-B2FEDC5B0640}"/>
                  </a:ext>
                </a:extLst>
              </p:cNvPr>
              <p:cNvSpPr>
                <a:spLocks noGrp="1"/>
              </p:cNvSpPr>
              <p:nvPr>
                <p:ph idx="1"/>
              </p:nvPr>
            </p:nvSpPr>
            <p:spPr>
              <a:xfrm>
                <a:off x="966651" y="1977571"/>
                <a:ext cx="10406743" cy="4231640"/>
              </a:xfrm>
            </p:spPr>
            <p:txBody>
              <a:bodyPr>
                <a:normAutofit lnSpcReduction="10000"/>
              </a:bodyPr>
              <a:lstStyle/>
              <a:p>
                <a:pPr marL="339725" indent="-339725">
                  <a:buFont typeface="Wingdings" panose="05000000000000000000" pitchFamily="2" charset="2"/>
                  <a:buChar char="Ø"/>
                </a:pPr>
                <a:r>
                  <a:rPr lang="en-US" dirty="0">
                    <a:solidFill>
                      <a:schemeClr val="accent4">
                        <a:lumMod val="50000"/>
                      </a:schemeClr>
                    </a:solidFill>
                  </a:rPr>
                  <a:t>Sleep amount was not significantly different between the three groups (nap: </a:t>
                </a:r>
                <a:r>
                  <a:rPr lang="en-US" i="1" dirty="0">
                    <a:solidFill>
                      <a:schemeClr val="accent4">
                        <a:lumMod val="50000"/>
                      </a:schemeClr>
                    </a:solidFill>
                  </a:rPr>
                  <a:t>M</a:t>
                </a:r>
                <a:r>
                  <a:rPr lang="en-US" dirty="0">
                    <a:solidFill>
                      <a:schemeClr val="accent4">
                        <a:lumMod val="50000"/>
                      </a:schemeClr>
                    </a:solidFill>
                  </a:rPr>
                  <a:t> = 7.48 </a:t>
                </a:r>
                <a:r>
                  <a:rPr lang="en-US" dirty="0" err="1">
                    <a:solidFill>
                      <a:schemeClr val="accent4">
                        <a:lumMod val="50000"/>
                      </a:schemeClr>
                    </a:solidFill>
                  </a:rPr>
                  <a:t>hr</a:t>
                </a:r>
                <a:r>
                  <a:rPr lang="en-US" dirty="0">
                    <a:solidFill>
                      <a:schemeClr val="accent4">
                        <a:lumMod val="50000"/>
                      </a:schemeClr>
                    </a:solidFill>
                  </a:rPr>
                  <a:t>, </a:t>
                </a:r>
                <a:r>
                  <a:rPr lang="en-US" i="1" dirty="0">
                    <a:solidFill>
                      <a:schemeClr val="accent4">
                        <a:lumMod val="50000"/>
                      </a:schemeClr>
                    </a:solidFill>
                  </a:rPr>
                  <a:t>SD</a:t>
                </a:r>
                <a:r>
                  <a:rPr lang="en-US" dirty="0">
                    <a:solidFill>
                      <a:schemeClr val="accent4">
                        <a:lumMod val="50000"/>
                      </a:schemeClr>
                    </a:solidFill>
                  </a:rPr>
                  <a:t> = 1.99; wake: </a:t>
                </a:r>
                <a:r>
                  <a:rPr lang="en-US" i="1" dirty="0">
                    <a:solidFill>
                      <a:schemeClr val="accent4">
                        <a:lumMod val="50000"/>
                      </a:schemeClr>
                    </a:solidFill>
                  </a:rPr>
                  <a:t>M</a:t>
                </a:r>
                <a:r>
                  <a:rPr lang="en-US" dirty="0">
                    <a:solidFill>
                      <a:schemeClr val="accent4">
                        <a:lumMod val="50000"/>
                      </a:schemeClr>
                    </a:solidFill>
                  </a:rPr>
                  <a:t> = 8.13 </a:t>
                </a:r>
                <a:r>
                  <a:rPr lang="en-US" dirty="0" err="1">
                    <a:solidFill>
                      <a:schemeClr val="accent4">
                        <a:lumMod val="50000"/>
                      </a:schemeClr>
                    </a:solidFill>
                  </a:rPr>
                  <a:t>hr</a:t>
                </a:r>
                <a:r>
                  <a:rPr lang="en-US" dirty="0">
                    <a:solidFill>
                      <a:schemeClr val="accent4">
                        <a:lumMod val="50000"/>
                      </a:schemeClr>
                    </a:solidFill>
                  </a:rPr>
                  <a:t>, </a:t>
                </a:r>
                <a:r>
                  <a:rPr lang="en-US" i="1" dirty="0">
                    <a:solidFill>
                      <a:schemeClr val="accent4">
                        <a:lumMod val="50000"/>
                      </a:schemeClr>
                    </a:solidFill>
                  </a:rPr>
                  <a:t>SD </a:t>
                </a:r>
                <a:r>
                  <a:rPr lang="en-US" dirty="0">
                    <a:solidFill>
                      <a:schemeClr val="accent4">
                        <a:lumMod val="50000"/>
                      </a:schemeClr>
                    </a:solidFill>
                  </a:rPr>
                  <a:t>= 1.22; nap: </a:t>
                </a:r>
                <a:r>
                  <a:rPr lang="en-US" i="1" dirty="0">
                    <a:solidFill>
                      <a:schemeClr val="accent4">
                        <a:lumMod val="50000"/>
                      </a:schemeClr>
                    </a:solidFill>
                  </a:rPr>
                  <a:t>M</a:t>
                </a:r>
                <a:r>
                  <a:rPr lang="en-US" dirty="0">
                    <a:solidFill>
                      <a:schemeClr val="accent4">
                        <a:lumMod val="50000"/>
                      </a:schemeClr>
                    </a:solidFill>
                  </a:rPr>
                  <a:t> = 7.25 </a:t>
                </a:r>
                <a:r>
                  <a:rPr lang="en-US" dirty="0" err="1">
                    <a:solidFill>
                      <a:schemeClr val="accent4">
                        <a:lumMod val="50000"/>
                      </a:schemeClr>
                    </a:solidFill>
                  </a:rPr>
                  <a:t>hr</a:t>
                </a:r>
                <a:r>
                  <a:rPr lang="en-US" dirty="0">
                    <a:solidFill>
                      <a:schemeClr val="accent4">
                        <a:lumMod val="50000"/>
                      </a:schemeClr>
                    </a:solidFill>
                  </a:rPr>
                  <a:t>, </a:t>
                </a:r>
                <a:r>
                  <a:rPr lang="en-US" i="1" dirty="0">
                    <a:solidFill>
                      <a:schemeClr val="accent4">
                        <a:lumMod val="50000"/>
                      </a:schemeClr>
                    </a:solidFill>
                  </a:rPr>
                  <a:t>SD</a:t>
                </a:r>
                <a:r>
                  <a:rPr lang="en-US" dirty="0">
                    <a:solidFill>
                      <a:schemeClr val="accent4">
                        <a:lumMod val="50000"/>
                      </a:schemeClr>
                    </a:solidFill>
                  </a:rPr>
                  <a:t> = 0.76), </a:t>
                </a:r>
                <a:r>
                  <a:rPr lang="en-US" i="1" dirty="0">
                    <a:solidFill>
                      <a:schemeClr val="accent4">
                        <a:lumMod val="50000"/>
                      </a:schemeClr>
                    </a:solidFill>
                  </a:rPr>
                  <a:t>F</a:t>
                </a:r>
                <a:r>
                  <a:rPr lang="en-US" dirty="0">
                    <a:solidFill>
                      <a:schemeClr val="accent4">
                        <a:lumMod val="50000"/>
                      </a:schemeClr>
                    </a:solidFill>
                  </a:rPr>
                  <a:t>(2, 71) = 2.32, </a:t>
                </a:r>
                <a:r>
                  <a:rPr lang="en-US" i="1" dirty="0">
                    <a:solidFill>
                      <a:schemeClr val="accent4">
                        <a:lumMod val="50000"/>
                      </a:schemeClr>
                    </a:solidFill>
                  </a:rPr>
                  <a:t>p</a:t>
                </a:r>
                <a:r>
                  <a:rPr lang="en-US" dirty="0">
                    <a:solidFill>
                      <a:schemeClr val="accent4">
                        <a:lumMod val="50000"/>
                      </a:schemeClr>
                    </a:solidFill>
                  </a:rPr>
                  <a:t> = .112.</a:t>
                </a: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r>
                  <a:rPr lang="en-US" dirty="0">
                    <a:solidFill>
                      <a:srgbClr val="0070C0"/>
                    </a:solidFill>
                  </a:rPr>
                  <a:t>There was a main effect of group on corrected recognition, </a:t>
                </a:r>
                <a:r>
                  <a:rPr lang="en-US" i="1" dirty="0">
                    <a:solidFill>
                      <a:srgbClr val="0070C0"/>
                    </a:solidFill>
                  </a:rPr>
                  <a:t>F</a:t>
                </a:r>
                <a:r>
                  <a:rPr lang="en-US" dirty="0">
                    <a:solidFill>
                      <a:srgbClr val="0070C0"/>
                    </a:solidFill>
                  </a:rPr>
                  <a:t>(4, 132) = 13.62, p &lt; .001, </a:t>
                </a:r>
                <a14:m>
                  <m:oMath xmlns:m="http://schemas.openxmlformats.org/officeDocument/2006/math">
                    <m:sSubSup>
                      <m:sSubSupPr>
                        <m:ctrlPr>
                          <a:rPr lang="en-US" i="1" smtClean="0">
                            <a:solidFill>
                              <a:srgbClr val="0070C0"/>
                            </a:solidFill>
                            <a:latin typeface="Cambria Math" panose="02040503050406030204" pitchFamily="18" charset="0"/>
                          </a:rPr>
                        </m:ctrlPr>
                      </m:sSubSupPr>
                      <m:e>
                        <m:r>
                          <a:rPr lang="en-US" i="1" smtClean="0">
                            <a:solidFill>
                              <a:srgbClr val="0070C0"/>
                            </a:solidFill>
                            <a:latin typeface="Cambria Math" panose="02040503050406030204" pitchFamily="18" charset="0"/>
                            <a:ea typeface="Cambria Math" panose="02040503050406030204" pitchFamily="18" charset="0"/>
                          </a:rPr>
                          <m:t>𝜂</m:t>
                        </m:r>
                      </m:e>
                      <m:sub>
                        <m:r>
                          <a:rPr lang="en-US" b="0" i="1" smtClean="0">
                            <a:solidFill>
                              <a:srgbClr val="0070C0"/>
                            </a:solidFill>
                            <a:latin typeface="Cambria Math" panose="02040503050406030204" pitchFamily="18" charset="0"/>
                          </a:rPr>
                          <m:t>𝑝</m:t>
                        </m:r>
                      </m:sub>
                      <m:sup>
                        <m:r>
                          <a:rPr lang="en-US" b="0" i="1" smtClean="0">
                            <a:solidFill>
                              <a:srgbClr val="0070C0"/>
                            </a:solidFill>
                            <a:latin typeface="Cambria Math" panose="02040503050406030204" pitchFamily="18" charset="0"/>
                          </a:rPr>
                          <m:t>2</m:t>
                        </m:r>
                      </m:sup>
                    </m:sSubSup>
                    <m:r>
                      <a:rPr lang="en-US" b="0" i="1" smtClean="0">
                        <a:solidFill>
                          <a:srgbClr val="0070C0"/>
                        </a:solidFill>
                        <a:latin typeface="Cambria Math" panose="02040503050406030204" pitchFamily="18" charset="0"/>
                      </a:rPr>
                      <m:t>= .087</m:t>
                    </m:r>
                    <m:r>
                      <a:rPr lang="en-US" b="0" i="1" smtClean="0">
                        <a:solidFill>
                          <a:schemeClr val="accent4">
                            <a:lumMod val="50000"/>
                          </a:schemeClr>
                        </a:solidFill>
                        <a:latin typeface="Cambria Math" panose="02040503050406030204" pitchFamily="18" charset="0"/>
                      </a:rPr>
                      <m:t>.</m:t>
                    </m:r>
                  </m:oMath>
                </a14:m>
                <a:endParaRPr lang="en-US" b="0" dirty="0">
                  <a:solidFill>
                    <a:schemeClr val="accent4">
                      <a:lumMod val="50000"/>
                    </a:schemeClr>
                  </a:solidFill>
                </a:endParaRP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r>
                  <a:rPr lang="en-US" dirty="0">
                    <a:solidFill>
                      <a:schemeClr val="bg2">
                        <a:lumMod val="25000"/>
                      </a:schemeClr>
                    </a:solidFill>
                  </a:rPr>
                  <a:t>For immediate recognition, the omnibus test of the main effect of sentence format was significant, </a:t>
                </a:r>
                <a:r>
                  <a:rPr lang="en-US" i="1" dirty="0">
                    <a:solidFill>
                      <a:schemeClr val="bg2">
                        <a:lumMod val="25000"/>
                      </a:schemeClr>
                    </a:solidFill>
                  </a:rPr>
                  <a:t>F</a:t>
                </a:r>
                <a:r>
                  <a:rPr lang="en-US" dirty="0">
                    <a:solidFill>
                      <a:schemeClr val="bg2">
                        <a:lumMod val="25000"/>
                      </a:schemeClr>
                    </a:solidFill>
                  </a:rPr>
                  <a:t>(2, 177) = 6.30, </a:t>
                </a:r>
                <a:r>
                  <a:rPr lang="en-US" i="1" dirty="0">
                    <a:solidFill>
                      <a:schemeClr val="bg2">
                        <a:lumMod val="25000"/>
                      </a:schemeClr>
                    </a:solidFill>
                  </a:rPr>
                  <a:t>p</a:t>
                </a:r>
                <a:r>
                  <a:rPr lang="en-US" dirty="0">
                    <a:solidFill>
                      <a:schemeClr val="bg2">
                        <a:lumMod val="25000"/>
                      </a:schemeClr>
                    </a:solidFill>
                  </a:rPr>
                  <a:t> = .002, </a:t>
                </a:r>
                <a:r>
                  <a:rPr lang="en-US" dirty="0" err="1">
                    <a:solidFill>
                      <a:schemeClr val="bg2">
                        <a:lumMod val="25000"/>
                      </a:schemeClr>
                    </a:solidFill>
                  </a:rPr>
                  <a:t>est</a:t>
                </a:r>
                <a:r>
                  <a:rPr lang="en-US" dirty="0">
                    <a:solidFill>
                      <a:schemeClr val="bg2">
                        <a:lumMod val="25000"/>
                      </a:schemeClr>
                    </a:solidFill>
                  </a:rPr>
                  <a:t> </a:t>
                </a:r>
                <a14:m>
                  <m:oMath xmlns:m="http://schemas.openxmlformats.org/officeDocument/2006/math">
                    <m:sSup>
                      <m:sSupPr>
                        <m:ctrlPr>
                          <a:rPr lang="en-US" i="1" smtClean="0">
                            <a:solidFill>
                              <a:schemeClr val="bg2">
                                <a:lumMod val="25000"/>
                              </a:schemeClr>
                            </a:solidFill>
                            <a:latin typeface="Cambria Math" panose="02040503050406030204" pitchFamily="18" charset="0"/>
                          </a:rPr>
                        </m:ctrlPr>
                      </m:sSupPr>
                      <m:e>
                        <m:r>
                          <a:rPr lang="en-US" i="1" smtClean="0">
                            <a:solidFill>
                              <a:schemeClr val="bg2">
                                <a:lumMod val="25000"/>
                              </a:schemeClr>
                            </a:solidFill>
                            <a:latin typeface="Cambria Math" panose="02040503050406030204" pitchFamily="18" charset="0"/>
                            <a:ea typeface="Cambria Math" panose="02040503050406030204" pitchFamily="18" charset="0"/>
                          </a:rPr>
                          <m:t>𝜔</m:t>
                        </m:r>
                      </m:e>
                      <m:sup>
                        <m:r>
                          <a:rPr lang="en-US" b="0" i="1" smtClean="0">
                            <a:solidFill>
                              <a:schemeClr val="bg2">
                                <a:lumMod val="25000"/>
                              </a:schemeClr>
                            </a:solidFill>
                            <a:latin typeface="Cambria Math" panose="02040503050406030204" pitchFamily="18" charset="0"/>
                          </a:rPr>
                          <m:t>2</m:t>
                        </m:r>
                      </m:sup>
                    </m:sSup>
                  </m:oMath>
                </a14:m>
                <a:r>
                  <a:rPr lang="en-US" dirty="0">
                    <a:solidFill>
                      <a:schemeClr val="bg2">
                        <a:lumMod val="25000"/>
                      </a:schemeClr>
                    </a:solidFill>
                  </a:rPr>
                  <a:t>= .07.</a:t>
                </a: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r>
                  <a:rPr lang="en-US" dirty="0">
                    <a:solidFill>
                      <a:schemeClr val="accent5">
                        <a:lumMod val="50000"/>
                      </a:schemeClr>
                    </a:solidFill>
                  </a:rPr>
                  <a:t>The one-degree-of-freedom contrast of primary interest was significant at the specified </a:t>
                </a:r>
                <a:r>
                  <a:rPr lang="en-US" i="1" dirty="0">
                    <a:solidFill>
                      <a:schemeClr val="accent5">
                        <a:lumMod val="50000"/>
                      </a:schemeClr>
                    </a:solidFill>
                  </a:rPr>
                  <a:t>p</a:t>
                </a:r>
                <a:r>
                  <a:rPr lang="en-US" dirty="0">
                    <a:solidFill>
                      <a:schemeClr val="accent5">
                        <a:lumMod val="50000"/>
                      </a:schemeClr>
                    </a:solidFill>
                  </a:rPr>
                  <a:t> &lt; .05 level, </a:t>
                </a:r>
                <a:r>
                  <a:rPr lang="en-US" i="1" dirty="0">
                    <a:solidFill>
                      <a:schemeClr val="accent5">
                        <a:lumMod val="50000"/>
                      </a:schemeClr>
                    </a:solidFill>
                  </a:rPr>
                  <a:t>t</a:t>
                </a:r>
                <a:r>
                  <a:rPr lang="en-US" dirty="0">
                    <a:solidFill>
                      <a:schemeClr val="accent5">
                        <a:lumMod val="50000"/>
                      </a:schemeClr>
                    </a:solidFill>
                  </a:rPr>
                  <a:t>(177) = 3.51, </a:t>
                </a:r>
                <a:r>
                  <a:rPr lang="en-US" i="1" dirty="0">
                    <a:solidFill>
                      <a:schemeClr val="accent5">
                        <a:lumMod val="50000"/>
                      </a:schemeClr>
                    </a:solidFill>
                  </a:rPr>
                  <a:t>p</a:t>
                </a:r>
                <a:r>
                  <a:rPr lang="en-US" dirty="0">
                    <a:solidFill>
                      <a:schemeClr val="accent5">
                        <a:lumMod val="50000"/>
                      </a:schemeClr>
                    </a:solidFill>
                  </a:rPr>
                  <a:t> &lt; .001, </a:t>
                </a:r>
                <a:r>
                  <a:rPr lang="en-US" i="1" dirty="0">
                    <a:solidFill>
                      <a:schemeClr val="accent5">
                        <a:lumMod val="50000"/>
                      </a:schemeClr>
                    </a:solidFill>
                  </a:rPr>
                  <a:t>d</a:t>
                </a:r>
                <a:r>
                  <a:rPr lang="en-US" dirty="0">
                    <a:solidFill>
                      <a:schemeClr val="accent5">
                        <a:lumMod val="50000"/>
                      </a:schemeClr>
                    </a:solidFill>
                  </a:rPr>
                  <a:t> = 0.65, 95% CI [0.35, 0.95].</a:t>
                </a: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endParaRPr lang="en-US" dirty="0">
                  <a:solidFill>
                    <a:schemeClr val="accent4">
                      <a:lumMod val="50000"/>
                    </a:schemeClr>
                  </a:solidFill>
                </a:endParaRPr>
              </a:p>
              <a:p>
                <a:pPr marL="0" indent="0">
                  <a:buNone/>
                </a:pPr>
                <a:endParaRPr lang="en-US" dirty="0">
                  <a:solidFill>
                    <a:schemeClr val="accent4">
                      <a:lumMod val="50000"/>
                    </a:schemeClr>
                  </a:solidFill>
                </a:endParaRPr>
              </a:p>
            </p:txBody>
          </p:sp>
        </mc:Choice>
        <mc:Fallback>
          <p:sp>
            <p:nvSpPr>
              <p:cNvPr id="3" name="Content Placeholder 2">
                <a:extLst>
                  <a:ext uri="{FF2B5EF4-FFF2-40B4-BE49-F238E27FC236}">
                    <a16:creationId xmlns:a16="http://schemas.microsoft.com/office/drawing/2014/main" id="{FAF44E98-E2FF-4246-8EE7-B2FEDC5B0640}"/>
                  </a:ext>
                </a:extLst>
              </p:cNvPr>
              <p:cNvSpPr>
                <a:spLocks noGrp="1" noRot="1" noChangeAspect="1" noMove="1" noResize="1" noEditPoints="1" noAdjustHandles="1" noChangeArrowheads="1" noChangeShapeType="1" noTextEdit="1"/>
              </p:cNvSpPr>
              <p:nvPr>
                <p:ph idx="1"/>
              </p:nvPr>
            </p:nvSpPr>
            <p:spPr>
              <a:xfrm>
                <a:off x="966651" y="1977571"/>
                <a:ext cx="10406743" cy="4231640"/>
              </a:xfrm>
              <a:blipFill>
                <a:blip r:embed="rId2"/>
                <a:stretch>
                  <a:fillRect l="-1347" t="-863" r="-58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AD38C92-F164-4B92-88F0-91906C393F7B}"/>
              </a:ext>
            </a:extLst>
          </p:cNvPr>
          <p:cNvSpPr txBox="1"/>
          <p:nvPr/>
        </p:nvSpPr>
        <p:spPr>
          <a:xfrm>
            <a:off x="4005943" y="6386731"/>
            <a:ext cx="8107680" cy="369332"/>
          </a:xfrm>
          <a:prstGeom prst="rect">
            <a:avLst/>
          </a:prstGeom>
          <a:noFill/>
        </p:spPr>
        <p:txBody>
          <a:bodyPr wrap="square">
            <a:spAutoFit/>
          </a:bodyPr>
          <a:lstStyle/>
          <a:p>
            <a:pPr algn="r"/>
            <a:r>
              <a:rPr lang="en-US" dirty="0">
                <a:hlinkClick r:id="rId3"/>
              </a:rPr>
              <a:t>https://apastyle.apa.org/style-grammar-guidelines/punctuation</a:t>
            </a:r>
            <a:r>
              <a:rPr lang="en-US" dirty="0"/>
              <a:t> </a:t>
            </a:r>
          </a:p>
        </p:txBody>
      </p:sp>
      <p:sp>
        <p:nvSpPr>
          <p:cNvPr id="8" name="TextBox 7">
            <a:extLst>
              <a:ext uri="{FF2B5EF4-FFF2-40B4-BE49-F238E27FC236}">
                <a16:creationId xmlns:a16="http://schemas.microsoft.com/office/drawing/2014/main" id="{6B44E22C-E352-4510-BBF3-B514C8075F12}"/>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154-172</a:t>
            </a:r>
          </a:p>
        </p:txBody>
      </p:sp>
    </p:spTree>
    <p:extLst>
      <p:ext uri="{BB962C8B-B14F-4D97-AF65-F5344CB8AC3E}">
        <p14:creationId xmlns:p14="http://schemas.microsoft.com/office/powerpoint/2010/main" val="1145396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Mechanics of Style  - Abbreviations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2020389"/>
            <a:ext cx="4902925" cy="3848703"/>
          </a:xfrm>
        </p:spPr>
        <p:txBody>
          <a:bodyPr>
            <a:normAutofit lnSpcReduction="10000"/>
          </a:bodyPr>
          <a:lstStyle/>
          <a:p>
            <a:pPr marL="287338" indent="-287338">
              <a:lnSpc>
                <a:spcPct val="150000"/>
              </a:lnSpc>
              <a:buFont typeface="Wingdings" panose="05000000000000000000" pitchFamily="2" charset="2"/>
              <a:buChar char="v"/>
            </a:pPr>
            <a:r>
              <a:rPr lang="en-US" b="1" dirty="0"/>
              <a:t>Definition in the Text: </a:t>
            </a:r>
            <a:r>
              <a:rPr lang="en-US" i="1" dirty="0"/>
              <a:t>first use of term, except for those in the dictionary (AIDS, IQ, ect.)</a:t>
            </a:r>
          </a:p>
          <a:p>
            <a:pPr marL="287338" indent="-287338">
              <a:lnSpc>
                <a:spcPct val="150000"/>
              </a:lnSpc>
              <a:buFont typeface="Wingdings" panose="05000000000000000000" pitchFamily="2" charset="2"/>
              <a:buChar char="v"/>
            </a:pPr>
            <a:r>
              <a:rPr lang="en-US" b="1" dirty="0"/>
              <a:t>Definition in Tables &amp; Figures</a:t>
            </a:r>
            <a:r>
              <a:rPr lang="en-US" dirty="0"/>
              <a:t>: </a:t>
            </a:r>
            <a:r>
              <a:rPr lang="en-US" i="1" dirty="0"/>
              <a:t>even if in text elsewhere</a:t>
            </a:r>
          </a:p>
          <a:p>
            <a:pPr marL="287338" indent="-287338">
              <a:lnSpc>
                <a:spcPct val="150000"/>
              </a:lnSpc>
              <a:buFont typeface="Wingdings" panose="05000000000000000000" pitchFamily="2" charset="2"/>
              <a:buChar char="v"/>
            </a:pPr>
            <a:r>
              <a:rPr lang="en-US" b="1" dirty="0"/>
              <a:t>Plural Forms</a:t>
            </a:r>
            <a:r>
              <a:rPr lang="en-US" dirty="0"/>
              <a:t>: </a:t>
            </a:r>
            <a:r>
              <a:rPr lang="en-US" i="1" dirty="0"/>
              <a:t>add “s” without apostrophe, except for time measurements</a:t>
            </a:r>
          </a:p>
          <a:p>
            <a:pPr marL="287338" indent="-287338">
              <a:lnSpc>
                <a:spcPct val="150000"/>
              </a:lnSpc>
              <a:buFont typeface="Wingdings" panose="05000000000000000000" pitchFamily="2" charset="2"/>
              <a:buChar char="v"/>
            </a:pPr>
            <a:r>
              <a:rPr lang="en-US" b="1" dirty="0"/>
              <a:t>Units of Measures</a:t>
            </a:r>
            <a:r>
              <a:rPr lang="en-US" dirty="0"/>
              <a:t>: </a:t>
            </a:r>
            <a:r>
              <a:rPr lang="en-US" i="1" dirty="0"/>
              <a:t>metric system (inches is the only one with a period = in.)</a:t>
            </a: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172-178</a:t>
            </a:r>
          </a:p>
        </p:txBody>
      </p:sp>
      <p:sp>
        <p:nvSpPr>
          <p:cNvPr id="7" name="Octagon 6">
            <a:extLst>
              <a:ext uri="{FF2B5EF4-FFF2-40B4-BE49-F238E27FC236}">
                <a16:creationId xmlns:a16="http://schemas.microsoft.com/office/drawing/2014/main" id="{4298C49E-3181-42CA-911B-211D49305D3F}"/>
              </a:ext>
            </a:extLst>
          </p:cNvPr>
          <p:cNvSpPr/>
          <p:nvPr/>
        </p:nvSpPr>
        <p:spPr>
          <a:xfrm>
            <a:off x="10160725" y="4497105"/>
            <a:ext cx="1558835" cy="1489165"/>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6.4</a:t>
            </a:r>
          </a:p>
          <a:p>
            <a:pPr algn="ctr"/>
            <a:r>
              <a:rPr lang="en-US" dirty="0"/>
              <a:t>Common Units</a:t>
            </a:r>
          </a:p>
        </p:txBody>
      </p:sp>
      <p:sp>
        <p:nvSpPr>
          <p:cNvPr id="10" name="TextBox 9">
            <a:extLst>
              <a:ext uri="{FF2B5EF4-FFF2-40B4-BE49-F238E27FC236}">
                <a16:creationId xmlns:a16="http://schemas.microsoft.com/office/drawing/2014/main" id="{D9D08F69-1432-4E9F-859A-F29881400F82}"/>
              </a:ext>
            </a:extLst>
          </p:cNvPr>
          <p:cNvSpPr txBox="1"/>
          <p:nvPr/>
        </p:nvSpPr>
        <p:spPr>
          <a:xfrm>
            <a:off x="6000206" y="6419538"/>
            <a:ext cx="6096000" cy="338554"/>
          </a:xfrm>
          <a:prstGeom prst="rect">
            <a:avLst/>
          </a:prstGeom>
          <a:noFill/>
        </p:spPr>
        <p:txBody>
          <a:bodyPr wrap="square">
            <a:spAutoFit/>
          </a:bodyPr>
          <a:lstStyle/>
          <a:p>
            <a:pPr algn="r"/>
            <a:r>
              <a:rPr lang="en-US" sz="1600" dirty="0">
                <a:hlinkClick r:id="rId2"/>
              </a:rPr>
              <a:t>https://apastyle.apa.org/style-grammar-guidelines/abbreviations</a:t>
            </a:r>
            <a:r>
              <a:rPr lang="en-US" sz="1600" dirty="0"/>
              <a:t> </a:t>
            </a:r>
          </a:p>
        </p:txBody>
      </p:sp>
      <p:sp>
        <p:nvSpPr>
          <p:cNvPr id="11" name="TextBox 10">
            <a:extLst>
              <a:ext uri="{FF2B5EF4-FFF2-40B4-BE49-F238E27FC236}">
                <a16:creationId xmlns:a16="http://schemas.microsoft.com/office/drawing/2014/main" id="{B5904613-1CA2-4479-98D3-2810C574FD59}"/>
              </a:ext>
            </a:extLst>
          </p:cNvPr>
          <p:cNvSpPr txBox="1"/>
          <p:nvPr/>
        </p:nvSpPr>
        <p:spPr>
          <a:xfrm>
            <a:off x="6246251" y="2228829"/>
            <a:ext cx="5849956" cy="1477328"/>
          </a:xfrm>
          <a:prstGeom prst="rect">
            <a:avLst/>
          </a:prstGeom>
          <a:noFill/>
        </p:spPr>
        <p:txBody>
          <a:bodyPr wrap="square" numCol="1" rtlCol="0">
            <a:spAutoFit/>
          </a:bodyPr>
          <a:lstStyle/>
          <a:p>
            <a:pPr marL="285750" indent="-285750">
              <a:buFont typeface="Arial" panose="020B0604020202020204" pitchFamily="34" charset="0"/>
              <a:buChar char="•"/>
            </a:pPr>
            <a:r>
              <a:rPr lang="en-US" dirty="0">
                <a:solidFill>
                  <a:schemeClr val="accent5">
                    <a:lumMod val="50000"/>
                  </a:schemeClr>
                </a:solidFill>
              </a:rPr>
              <a:t>attention-deficit/hyperactivity disorder (ADHD)</a:t>
            </a:r>
          </a:p>
          <a:p>
            <a:pPr marL="285750" indent="-285750">
              <a:buFont typeface="Arial" panose="020B0604020202020204" pitchFamily="34" charset="0"/>
              <a:buChar char="•"/>
            </a:pPr>
            <a:r>
              <a:rPr lang="en-US" dirty="0">
                <a:solidFill>
                  <a:schemeClr val="accent5">
                    <a:lumMod val="50000"/>
                  </a:schemeClr>
                </a:solidFill>
              </a:rPr>
              <a:t>analysis of variance (ANOVA)</a:t>
            </a:r>
          </a:p>
          <a:p>
            <a:pPr marL="285750" indent="-285750">
              <a:buFont typeface="Arial" panose="020B0604020202020204" pitchFamily="34" charset="0"/>
              <a:buChar char="•"/>
            </a:pPr>
            <a:r>
              <a:rPr lang="en-US" dirty="0">
                <a:solidFill>
                  <a:schemeClr val="accent5">
                    <a:lumMod val="50000"/>
                  </a:schemeClr>
                </a:solidFill>
              </a:rPr>
              <a:t>Beck Depression Inventory-II (BDI-II; Beck et al., 1996)</a:t>
            </a:r>
          </a:p>
          <a:p>
            <a:pPr marL="285750" indent="-285750">
              <a:buFont typeface="Arial" panose="020B0604020202020204" pitchFamily="34" charset="0"/>
              <a:buChar char="•"/>
            </a:pPr>
            <a:r>
              <a:rPr lang="en-US" dirty="0">
                <a:solidFill>
                  <a:schemeClr val="accent5">
                    <a:lumMod val="50000"/>
                  </a:schemeClr>
                </a:solidFill>
              </a:rPr>
              <a:t>(Beck Depression Inventory-II [BDI-II]; Beck et al., 1996)</a:t>
            </a:r>
          </a:p>
          <a:p>
            <a:pPr marL="285750" indent="-285750">
              <a:buFont typeface="Arial" panose="020B0604020202020204" pitchFamily="34" charset="0"/>
              <a:buChar char="•"/>
            </a:pPr>
            <a:endParaRPr lang="en-US" dirty="0">
              <a:solidFill>
                <a:schemeClr val="accent5">
                  <a:lumMod val="50000"/>
                </a:schemeClr>
              </a:solidFill>
            </a:endParaRPr>
          </a:p>
        </p:txBody>
      </p:sp>
      <p:sp>
        <p:nvSpPr>
          <p:cNvPr id="12" name="TextBox 11">
            <a:extLst>
              <a:ext uri="{FF2B5EF4-FFF2-40B4-BE49-F238E27FC236}">
                <a16:creationId xmlns:a16="http://schemas.microsoft.com/office/drawing/2014/main" id="{A1041B46-A85C-4455-9753-2C1DFF6EBD00}"/>
              </a:ext>
            </a:extLst>
          </p:cNvPr>
          <p:cNvSpPr txBox="1"/>
          <p:nvPr/>
        </p:nvSpPr>
        <p:spPr>
          <a:xfrm>
            <a:off x="6246251" y="3797257"/>
            <a:ext cx="5945750" cy="369332"/>
          </a:xfrm>
          <a:prstGeom prst="rect">
            <a:avLst/>
          </a:prstGeom>
          <a:noFill/>
        </p:spPr>
        <p:txBody>
          <a:bodyPr wrap="square" numCol="1" rtlCol="0">
            <a:spAutoFit/>
          </a:bodyPr>
          <a:lstStyle/>
          <a:p>
            <a:r>
              <a:rPr lang="en-US" dirty="0">
                <a:solidFill>
                  <a:schemeClr val="accent5">
                    <a:lumMod val="50000"/>
                  </a:schemeClr>
                </a:solidFill>
              </a:rPr>
              <a:t>IQs     DOIs     URLs     Eds.     Vols.     </a:t>
            </a:r>
            <a:r>
              <a:rPr lang="en-US" dirty="0" err="1">
                <a:solidFill>
                  <a:schemeClr val="accent5">
                    <a:lumMod val="50000"/>
                  </a:schemeClr>
                </a:solidFill>
              </a:rPr>
              <a:t>Ms</a:t>
            </a:r>
            <a:r>
              <a:rPr lang="en-US" dirty="0">
                <a:solidFill>
                  <a:schemeClr val="accent5">
                    <a:lumMod val="50000"/>
                  </a:schemeClr>
                </a:solidFill>
              </a:rPr>
              <a:t>     Ps     Ns     ESs</a:t>
            </a:r>
          </a:p>
        </p:txBody>
      </p:sp>
      <p:sp>
        <p:nvSpPr>
          <p:cNvPr id="13" name="TextBox 12">
            <a:extLst>
              <a:ext uri="{FF2B5EF4-FFF2-40B4-BE49-F238E27FC236}">
                <a16:creationId xmlns:a16="http://schemas.microsoft.com/office/drawing/2014/main" id="{CDD01124-B357-4B8D-8E5C-87A8D89D003F}"/>
              </a:ext>
            </a:extLst>
          </p:cNvPr>
          <p:cNvSpPr txBox="1"/>
          <p:nvPr/>
        </p:nvSpPr>
        <p:spPr>
          <a:xfrm>
            <a:off x="6268024" y="4415173"/>
            <a:ext cx="4595947" cy="646331"/>
          </a:xfrm>
          <a:prstGeom prst="rect">
            <a:avLst/>
          </a:prstGeom>
          <a:noFill/>
        </p:spPr>
        <p:txBody>
          <a:bodyPr wrap="square" numCol="1" rtlCol="0">
            <a:spAutoFit/>
          </a:bodyPr>
          <a:lstStyle/>
          <a:p>
            <a:r>
              <a:rPr lang="en-US" dirty="0">
                <a:solidFill>
                  <a:schemeClr val="accent5">
                    <a:lumMod val="50000"/>
                  </a:schemeClr>
                </a:solidFill>
              </a:rPr>
              <a:t>3 cm (not 3 </a:t>
            </a:r>
            <a:r>
              <a:rPr lang="en-US" dirty="0" err="1">
                <a:solidFill>
                  <a:schemeClr val="accent5">
                    <a:lumMod val="50000"/>
                  </a:schemeClr>
                </a:solidFill>
              </a:rPr>
              <a:t>cms</a:t>
            </a:r>
            <a:r>
              <a:rPr lang="en-US" dirty="0">
                <a:solidFill>
                  <a:schemeClr val="accent5">
                    <a:lumMod val="50000"/>
                  </a:schemeClr>
                </a:solidFill>
              </a:rPr>
              <a:t>)     </a:t>
            </a:r>
          </a:p>
          <a:p>
            <a:r>
              <a:rPr lang="en-US" dirty="0">
                <a:solidFill>
                  <a:schemeClr val="accent5">
                    <a:lumMod val="50000"/>
                  </a:schemeClr>
                </a:solidFill>
              </a:rPr>
              <a:t>24 </a:t>
            </a:r>
            <a:r>
              <a:rPr lang="en-US" dirty="0" err="1">
                <a:solidFill>
                  <a:schemeClr val="accent5">
                    <a:lumMod val="50000"/>
                  </a:schemeClr>
                </a:solidFill>
              </a:rPr>
              <a:t>hr</a:t>
            </a:r>
            <a:r>
              <a:rPr lang="en-US" dirty="0">
                <a:solidFill>
                  <a:schemeClr val="accent5">
                    <a:lumMod val="50000"/>
                  </a:schemeClr>
                </a:solidFill>
              </a:rPr>
              <a:t> (not 24 </a:t>
            </a:r>
            <a:r>
              <a:rPr lang="en-US" dirty="0" err="1">
                <a:solidFill>
                  <a:schemeClr val="accent5">
                    <a:lumMod val="50000"/>
                  </a:schemeClr>
                </a:solidFill>
              </a:rPr>
              <a:t>hrs</a:t>
            </a:r>
            <a:r>
              <a:rPr lang="en-US" dirty="0">
                <a:solidFill>
                  <a:schemeClr val="accent5">
                    <a:lumMod val="50000"/>
                  </a:schemeClr>
                </a:solidFill>
              </a:rPr>
              <a:t>)   </a:t>
            </a:r>
          </a:p>
        </p:txBody>
      </p:sp>
      <p:sp>
        <p:nvSpPr>
          <p:cNvPr id="14" name="TextBox 13">
            <a:extLst>
              <a:ext uri="{FF2B5EF4-FFF2-40B4-BE49-F238E27FC236}">
                <a16:creationId xmlns:a16="http://schemas.microsoft.com/office/drawing/2014/main" id="{013AE901-0FA7-48FD-8B9A-15D6ADA2F96F}"/>
              </a:ext>
            </a:extLst>
          </p:cNvPr>
          <p:cNvSpPr txBox="1"/>
          <p:nvPr/>
        </p:nvSpPr>
        <p:spPr>
          <a:xfrm>
            <a:off x="6268024" y="5310089"/>
            <a:ext cx="4595947" cy="646331"/>
          </a:xfrm>
          <a:prstGeom prst="rect">
            <a:avLst/>
          </a:prstGeom>
          <a:noFill/>
        </p:spPr>
        <p:txBody>
          <a:bodyPr wrap="square" numCol="1" rtlCol="0">
            <a:spAutoFit/>
          </a:bodyPr>
          <a:lstStyle/>
          <a:p>
            <a:r>
              <a:rPr lang="en-US" dirty="0">
                <a:solidFill>
                  <a:schemeClr val="accent5">
                    <a:lumMod val="50000"/>
                  </a:schemeClr>
                </a:solidFill>
              </a:rPr>
              <a:t>The rods were spaced 19 mm apart.</a:t>
            </a:r>
          </a:p>
          <a:p>
            <a:r>
              <a:rPr lang="en-US" dirty="0">
                <a:solidFill>
                  <a:schemeClr val="accent5">
                    <a:lumMod val="50000"/>
                  </a:schemeClr>
                </a:solidFill>
              </a:rPr>
              <a:t>The rod was 3 ft (0.91 m) long.</a:t>
            </a:r>
          </a:p>
        </p:txBody>
      </p:sp>
    </p:spTree>
    <p:extLst>
      <p:ext uri="{BB962C8B-B14F-4D97-AF65-F5344CB8AC3E}">
        <p14:creationId xmlns:p14="http://schemas.microsoft.com/office/powerpoint/2010/main" val="111413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9E7E33F9-EB14-45A8-B938-144218DCF0A8}"/>
              </a:ext>
            </a:extLst>
          </p:cNvPr>
          <p:cNvSpPr>
            <a:spLocks noGrp="1"/>
          </p:cNvSpPr>
          <p:nvPr>
            <p:ph type="title"/>
          </p:nvPr>
        </p:nvSpPr>
        <p:spPr>
          <a:xfrm>
            <a:off x="5116783" y="516835"/>
            <a:ext cx="5977937" cy="1666501"/>
          </a:xfrm>
        </p:spPr>
        <p:txBody>
          <a:bodyPr>
            <a:normAutofit fontScale="90000"/>
          </a:bodyPr>
          <a:lstStyle/>
          <a:p>
            <a:r>
              <a:rPr lang="en-US" sz="4000" b="1" dirty="0">
                <a:latin typeface="+mj-lt"/>
                <a:ea typeface="+mj-ea"/>
                <a:cs typeface="+mj-cs"/>
              </a:rPr>
              <a:t>American Psychological Association (APA) Format</a:t>
            </a:r>
            <a:endParaRPr lang="en-US" sz="4000" dirty="0">
              <a:solidFill>
                <a:srgbClr val="FFFFFF"/>
              </a:solidFill>
            </a:endParaRP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04A5FDE7-B930-41E5-970E-8780EF786C9E}"/>
              </a:ext>
            </a:extLst>
          </p:cNvPr>
          <p:cNvSpPr>
            <a:spLocks noGrp="1"/>
          </p:cNvSpPr>
          <p:nvPr>
            <p:ph idx="1"/>
          </p:nvPr>
        </p:nvSpPr>
        <p:spPr>
          <a:xfrm>
            <a:off x="5116784" y="2546224"/>
            <a:ext cx="5977938" cy="3342747"/>
          </a:xfrm>
        </p:spPr>
        <p:txBody>
          <a:bodyPr>
            <a:normAutofit lnSpcReduction="10000"/>
          </a:bodyPr>
          <a:lstStyle/>
          <a:p>
            <a:pPr indent="-228600">
              <a:lnSpc>
                <a:spcPct val="90000"/>
              </a:lnSpc>
              <a:buFont typeface="Arial" panose="020B0604020202020204" pitchFamily="34" charset="0"/>
              <a:buChar char="•"/>
            </a:pPr>
            <a:r>
              <a:rPr lang="en-US" sz="2200" dirty="0">
                <a:solidFill>
                  <a:schemeClr val="tx1"/>
                </a:solidFill>
              </a:rPr>
              <a:t>Now using the </a:t>
            </a:r>
            <a:r>
              <a:rPr lang="en-US" sz="2200" b="1" dirty="0">
                <a:solidFill>
                  <a:schemeClr val="tx1"/>
                </a:solidFill>
              </a:rPr>
              <a:t>7th</a:t>
            </a:r>
            <a:r>
              <a:rPr lang="en-US" sz="2200" dirty="0">
                <a:solidFill>
                  <a:schemeClr val="tx1"/>
                </a:solidFill>
              </a:rPr>
              <a:t> edition</a:t>
            </a:r>
          </a:p>
          <a:p>
            <a:pPr indent="-228600">
              <a:lnSpc>
                <a:spcPct val="90000"/>
              </a:lnSpc>
              <a:buFont typeface="Arial" panose="020B0604020202020204" pitchFamily="34" charset="0"/>
              <a:buChar char="•"/>
            </a:pPr>
            <a:endParaRPr lang="en-US" sz="2200" dirty="0">
              <a:solidFill>
                <a:schemeClr val="tx1"/>
              </a:solidFill>
            </a:endParaRPr>
          </a:p>
          <a:p>
            <a:pPr indent="-228600">
              <a:lnSpc>
                <a:spcPct val="90000"/>
              </a:lnSpc>
              <a:buFont typeface="Arial" panose="020B0604020202020204" pitchFamily="34" charset="0"/>
              <a:buChar char="•"/>
            </a:pPr>
            <a:r>
              <a:rPr lang="en-US" sz="2200" dirty="0">
                <a:solidFill>
                  <a:schemeClr val="tx1"/>
                </a:solidFill>
              </a:rPr>
              <a:t>Used for:</a:t>
            </a:r>
          </a:p>
          <a:p>
            <a:pPr lvl="2" indent="-228600" algn="l">
              <a:buFont typeface="Arial" panose="020B0604020202020204" pitchFamily="34" charset="0"/>
              <a:buChar char="•"/>
            </a:pPr>
            <a:r>
              <a:rPr lang="en-US" sz="2200" dirty="0">
                <a:solidFill>
                  <a:schemeClr val="tx1"/>
                </a:solidFill>
              </a:rPr>
              <a:t>Theses</a:t>
            </a:r>
          </a:p>
          <a:p>
            <a:pPr lvl="2" indent="-228600" algn="l">
              <a:buFont typeface="Arial" panose="020B0604020202020204" pitchFamily="34" charset="0"/>
              <a:buChar char="•"/>
            </a:pPr>
            <a:r>
              <a:rPr lang="en-US" sz="2200" dirty="0">
                <a:solidFill>
                  <a:schemeClr val="tx1"/>
                </a:solidFill>
              </a:rPr>
              <a:t>Dissertations</a:t>
            </a:r>
          </a:p>
          <a:p>
            <a:pPr lvl="2" indent="-228600" algn="l">
              <a:buFont typeface="Arial" panose="020B0604020202020204" pitchFamily="34" charset="0"/>
              <a:buChar char="•"/>
            </a:pPr>
            <a:r>
              <a:rPr lang="en-US" sz="2200" dirty="0">
                <a:solidFill>
                  <a:schemeClr val="tx1"/>
                </a:solidFill>
              </a:rPr>
              <a:t>Paper/Journal Articles</a:t>
            </a:r>
          </a:p>
          <a:p>
            <a:pPr lvl="2" indent="-228600" algn="l">
              <a:buFont typeface="Arial" panose="020B0604020202020204" pitchFamily="34" charset="0"/>
              <a:buChar char="•"/>
            </a:pPr>
            <a:r>
              <a:rPr lang="en-US" sz="2200" dirty="0">
                <a:solidFill>
                  <a:schemeClr val="tx1"/>
                </a:solidFill>
              </a:rPr>
              <a:t>Presentations/Posters</a:t>
            </a:r>
          </a:p>
          <a:p>
            <a:pPr lvl="2" indent="-228600" algn="l">
              <a:buFont typeface="Arial" panose="020B0604020202020204" pitchFamily="34" charset="0"/>
              <a:buChar char="•"/>
            </a:pPr>
            <a:r>
              <a:rPr lang="en-US" sz="2200" dirty="0">
                <a:solidFill>
                  <a:schemeClr val="tx1"/>
                </a:solidFill>
              </a:rPr>
              <a:t>Homework for this course (most importantly!)</a:t>
            </a:r>
          </a:p>
          <a:p>
            <a:endParaRPr lang="en-US" sz="1800" dirty="0">
              <a:solidFill>
                <a:schemeClr val="tx1"/>
              </a:solidFill>
            </a:endParaRPr>
          </a:p>
        </p:txBody>
      </p:sp>
      <p:pic>
        <p:nvPicPr>
          <p:cNvPr id="14" name="Picture 4" descr="Publication Manual of the American Psychological Association : 7th Edition, 2020 Copyright ...">
            <a:extLst>
              <a:ext uri="{FF2B5EF4-FFF2-40B4-BE49-F238E27FC236}">
                <a16:creationId xmlns:a16="http://schemas.microsoft.com/office/drawing/2014/main" id="{F5F1BF42-66FC-4950-8679-5E8FC72306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7" r="1877"/>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5143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B7717D-54E0-4745-89EE-414B4BE168A5}"/>
              </a:ext>
            </a:extLst>
          </p:cNvPr>
          <p:cNvPicPr>
            <a:picLocks noChangeAspect="1"/>
          </p:cNvPicPr>
          <p:nvPr/>
        </p:nvPicPr>
        <p:blipFill>
          <a:blip r:embed="rId2"/>
          <a:stretch>
            <a:fillRect/>
          </a:stretch>
        </p:blipFill>
        <p:spPr>
          <a:xfrm rot="16200000">
            <a:off x="-1902825" y="1885408"/>
            <a:ext cx="6415086" cy="2609432"/>
          </a:xfrm>
          <a:prstGeom prst="rect">
            <a:avLst/>
          </a:prstGeom>
        </p:spPr>
      </p:pic>
      <p:pic>
        <p:nvPicPr>
          <p:cNvPr id="11" name="Picture 10">
            <a:extLst>
              <a:ext uri="{FF2B5EF4-FFF2-40B4-BE49-F238E27FC236}">
                <a16:creationId xmlns:a16="http://schemas.microsoft.com/office/drawing/2014/main" id="{D94E16BF-0FD8-4CC5-97CF-EF5683BD8AAE}"/>
              </a:ext>
            </a:extLst>
          </p:cNvPr>
          <p:cNvPicPr>
            <a:picLocks noChangeAspect="1"/>
          </p:cNvPicPr>
          <p:nvPr/>
        </p:nvPicPr>
        <p:blipFill>
          <a:blip r:embed="rId3"/>
          <a:stretch>
            <a:fillRect/>
          </a:stretch>
        </p:blipFill>
        <p:spPr>
          <a:xfrm>
            <a:off x="2919413" y="1404937"/>
            <a:ext cx="3890962" cy="383699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6D91656-EC7A-401E-A1CF-8CCABFD48266}"/>
              </a:ext>
            </a:extLst>
          </p:cNvPr>
          <p:cNvPicPr>
            <a:picLocks noChangeAspect="1"/>
          </p:cNvPicPr>
          <p:nvPr/>
        </p:nvPicPr>
        <p:blipFill>
          <a:blip r:embed="rId4"/>
          <a:stretch>
            <a:fillRect/>
          </a:stretch>
        </p:blipFill>
        <p:spPr>
          <a:xfrm>
            <a:off x="7294624" y="668019"/>
            <a:ext cx="3713007" cy="192660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7B4DC869-D0C0-4BF6-928F-21E37F9B01BD}"/>
              </a:ext>
            </a:extLst>
          </p:cNvPr>
          <p:cNvPicPr>
            <a:picLocks noChangeAspect="1"/>
          </p:cNvPicPr>
          <p:nvPr/>
        </p:nvPicPr>
        <p:blipFill>
          <a:blip r:embed="rId5"/>
          <a:stretch>
            <a:fillRect/>
          </a:stretch>
        </p:blipFill>
        <p:spPr>
          <a:xfrm>
            <a:off x="7346196" y="3224960"/>
            <a:ext cx="3605964" cy="2553579"/>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06AEFEA0-F3FD-449E-84FD-D2334CF60897}"/>
              </a:ext>
            </a:extLst>
          </p:cNvPr>
          <p:cNvSpPr txBox="1"/>
          <p:nvPr/>
        </p:nvSpPr>
        <p:spPr>
          <a:xfrm>
            <a:off x="4127862" y="6417580"/>
            <a:ext cx="7959634" cy="369332"/>
          </a:xfrm>
          <a:prstGeom prst="rect">
            <a:avLst/>
          </a:prstGeom>
          <a:noFill/>
        </p:spPr>
        <p:txBody>
          <a:bodyPr wrap="square">
            <a:spAutoFit/>
          </a:bodyPr>
          <a:lstStyle/>
          <a:p>
            <a:pPr algn="r"/>
            <a:r>
              <a:rPr lang="en-US" dirty="0">
                <a:hlinkClick r:id="rId6"/>
              </a:rPr>
              <a:t>https://apastyle.apa.org/instructional-aids/abbreviations-guide.pdf</a:t>
            </a:r>
            <a:r>
              <a:rPr lang="en-US" dirty="0"/>
              <a:t> </a:t>
            </a:r>
          </a:p>
        </p:txBody>
      </p:sp>
      <p:sp>
        <p:nvSpPr>
          <p:cNvPr id="19" name="TextBox 18">
            <a:extLst>
              <a:ext uri="{FF2B5EF4-FFF2-40B4-BE49-F238E27FC236}">
                <a16:creationId xmlns:a16="http://schemas.microsoft.com/office/drawing/2014/main" id="{7DE1DFD1-1F76-4B28-94E4-9524A0228E97}"/>
              </a:ext>
            </a:extLst>
          </p:cNvPr>
          <p:cNvSpPr txBox="1"/>
          <p:nvPr/>
        </p:nvSpPr>
        <p:spPr>
          <a:xfrm>
            <a:off x="2455816" y="802602"/>
            <a:ext cx="6096000" cy="646331"/>
          </a:xfrm>
          <a:prstGeom prst="rect">
            <a:avLst/>
          </a:prstGeom>
          <a:noFill/>
        </p:spPr>
        <p:txBody>
          <a:bodyPr wrap="square">
            <a:spAutoFit/>
          </a:bodyPr>
          <a:lstStyle/>
          <a:p>
            <a:pPr lvl="1"/>
            <a:r>
              <a:rPr lang="en-US" dirty="0">
                <a:solidFill>
                  <a:schemeClr val="accent1">
                    <a:lumMod val="75000"/>
                  </a:schemeClr>
                </a:solidFill>
              </a:rPr>
              <a:t>Section 6.27</a:t>
            </a:r>
          </a:p>
          <a:p>
            <a:pPr lvl="1"/>
            <a:r>
              <a:rPr lang="en-US" b="1" dirty="0">
                <a:solidFill>
                  <a:schemeClr val="accent1">
                    <a:lumMod val="75000"/>
                  </a:schemeClr>
                </a:solidFill>
              </a:rPr>
              <a:t>Units of measurement Abbreviations</a:t>
            </a:r>
          </a:p>
        </p:txBody>
      </p:sp>
      <p:sp>
        <p:nvSpPr>
          <p:cNvPr id="20" name="TextBox 19">
            <a:extLst>
              <a:ext uri="{FF2B5EF4-FFF2-40B4-BE49-F238E27FC236}">
                <a16:creationId xmlns:a16="http://schemas.microsoft.com/office/drawing/2014/main" id="{D0B461CB-360D-4FF1-875F-49BA514F791D}"/>
              </a:ext>
            </a:extLst>
          </p:cNvPr>
          <p:cNvSpPr txBox="1"/>
          <p:nvPr/>
        </p:nvSpPr>
        <p:spPr>
          <a:xfrm>
            <a:off x="6897189" y="2637297"/>
            <a:ext cx="3048000" cy="646331"/>
          </a:xfrm>
          <a:prstGeom prst="rect">
            <a:avLst/>
          </a:prstGeom>
          <a:noFill/>
        </p:spPr>
        <p:txBody>
          <a:bodyPr wrap="square">
            <a:spAutoFit/>
          </a:bodyPr>
          <a:lstStyle/>
          <a:p>
            <a:pPr lvl="1"/>
            <a:r>
              <a:rPr lang="en-US" dirty="0">
                <a:solidFill>
                  <a:schemeClr val="accent1">
                    <a:lumMod val="75000"/>
                  </a:schemeClr>
                </a:solidFill>
              </a:rPr>
              <a:t>Section 6.29</a:t>
            </a:r>
          </a:p>
          <a:p>
            <a:pPr lvl="1"/>
            <a:r>
              <a:rPr lang="en-US" b="1" dirty="0">
                <a:solidFill>
                  <a:schemeClr val="accent1">
                    <a:lumMod val="75000"/>
                  </a:schemeClr>
                </a:solidFill>
              </a:rPr>
              <a:t>Latin Abbreviations</a:t>
            </a:r>
          </a:p>
        </p:txBody>
      </p:sp>
      <p:sp>
        <p:nvSpPr>
          <p:cNvPr id="21" name="TextBox 20">
            <a:extLst>
              <a:ext uri="{FF2B5EF4-FFF2-40B4-BE49-F238E27FC236}">
                <a16:creationId xmlns:a16="http://schemas.microsoft.com/office/drawing/2014/main" id="{62170419-5B86-4F41-8037-C7461C0C7B56}"/>
              </a:ext>
            </a:extLst>
          </p:cNvPr>
          <p:cNvSpPr txBox="1"/>
          <p:nvPr/>
        </p:nvSpPr>
        <p:spPr>
          <a:xfrm>
            <a:off x="6862354" y="78135"/>
            <a:ext cx="3892460" cy="646331"/>
          </a:xfrm>
          <a:prstGeom prst="rect">
            <a:avLst/>
          </a:prstGeom>
          <a:noFill/>
        </p:spPr>
        <p:txBody>
          <a:bodyPr wrap="square">
            <a:spAutoFit/>
          </a:bodyPr>
          <a:lstStyle/>
          <a:p>
            <a:pPr lvl="1"/>
            <a:r>
              <a:rPr lang="en-US" dirty="0">
                <a:solidFill>
                  <a:schemeClr val="accent1">
                    <a:lumMod val="75000"/>
                  </a:schemeClr>
                </a:solidFill>
              </a:rPr>
              <a:t>Section 6.28</a:t>
            </a:r>
          </a:p>
          <a:p>
            <a:pPr lvl="1"/>
            <a:r>
              <a:rPr lang="en-US" b="1" dirty="0">
                <a:solidFill>
                  <a:schemeClr val="accent1">
                    <a:lumMod val="75000"/>
                  </a:schemeClr>
                </a:solidFill>
              </a:rPr>
              <a:t>Time Abbreviations</a:t>
            </a:r>
          </a:p>
        </p:txBody>
      </p:sp>
      <p:sp>
        <p:nvSpPr>
          <p:cNvPr id="22" name="Oval 21">
            <a:extLst>
              <a:ext uri="{FF2B5EF4-FFF2-40B4-BE49-F238E27FC236}">
                <a16:creationId xmlns:a16="http://schemas.microsoft.com/office/drawing/2014/main" id="{EAE5C466-EB6C-4DAF-8845-B033C1F1566B}"/>
              </a:ext>
            </a:extLst>
          </p:cNvPr>
          <p:cNvSpPr/>
          <p:nvPr/>
        </p:nvSpPr>
        <p:spPr>
          <a:xfrm>
            <a:off x="3050045" y="3048004"/>
            <a:ext cx="328884" cy="314006"/>
          </a:xfrm>
          <a:prstGeom prst="ellipse">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454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Mechanics of Style</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9" name="Picture 8">
            <a:extLst>
              <a:ext uri="{FF2B5EF4-FFF2-40B4-BE49-F238E27FC236}">
                <a16:creationId xmlns:a16="http://schemas.microsoft.com/office/drawing/2014/main" id="{D3D35A89-8C25-4274-9E2D-A1FCDF2190CA}"/>
              </a:ext>
            </a:extLst>
          </p:cNvPr>
          <p:cNvPicPr>
            <a:picLocks noChangeAspect="1"/>
          </p:cNvPicPr>
          <p:nvPr/>
        </p:nvPicPr>
        <p:blipFill rotWithShape="1">
          <a:blip r:embed="rId3"/>
          <a:srcRect t="18542" b="20773"/>
          <a:stretch/>
        </p:blipFill>
        <p:spPr>
          <a:xfrm>
            <a:off x="8520284" y="190500"/>
            <a:ext cx="3157366" cy="536578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59EDA02-AA3A-40C2-98BE-E6E5FA3CB0C0}"/>
              </a:ext>
            </a:extLst>
          </p:cNvPr>
          <p:cNvPicPr>
            <a:picLocks noChangeAspect="1"/>
          </p:cNvPicPr>
          <p:nvPr/>
        </p:nvPicPr>
        <p:blipFill>
          <a:blip r:embed="rId4"/>
          <a:stretch>
            <a:fillRect/>
          </a:stretch>
        </p:blipFill>
        <p:spPr>
          <a:xfrm>
            <a:off x="4986337" y="190500"/>
            <a:ext cx="3267075" cy="6477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1597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Numbers – Express in Words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3"/>
            <a:ext cx="10058400" cy="3952780"/>
          </a:xfrm>
        </p:spPr>
        <p:txBody>
          <a:bodyPr>
            <a:normAutofit/>
          </a:bodyPr>
          <a:lstStyle/>
          <a:p>
            <a:pPr marL="339725" indent="-339725">
              <a:buFont typeface="Wingdings" panose="05000000000000000000" pitchFamily="2" charset="2"/>
              <a:buChar char="q"/>
            </a:pPr>
            <a:r>
              <a:rPr lang="en-US" dirty="0"/>
              <a:t>Numbers </a:t>
            </a:r>
            <a:r>
              <a:rPr lang="en-US" b="1" dirty="0"/>
              <a:t>zero-nine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Any number that begins a sentence, title, or heading</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Common fractions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Universally accepted usage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179</a:t>
            </a:r>
          </a:p>
        </p:txBody>
      </p:sp>
      <p:sp>
        <p:nvSpPr>
          <p:cNvPr id="11" name="TextBox 10">
            <a:extLst>
              <a:ext uri="{FF2B5EF4-FFF2-40B4-BE49-F238E27FC236}">
                <a16:creationId xmlns:a16="http://schemas.microsoft.com/office/drawing/2014/main" id="{CD407933-20D7-4AD0-A4EF-EB34325DFA7B}"/>
              </a:ext>
            </a:extLst>
          </p:cNvPr>
          <p:cNvSpPr txBox="1"/>
          <p:nvPr/>
        </p:nvSpPr>
        <p:spPr>
          <a:xfrm>
            <a:off x="3847011" y="3263924"/>
            <a:ext cx="7900851" cy="584775"/>
          </a:xfrm>
          <a:prstGeom prst="rect">
            <a:avLst/>
          </a:prstGeom>
          <a:noFill/>
        </p:spPr>
        <p:txBody>
          <a:bodyPr wrap="square" numCol="1" rtlCol="0">
            <a:spAutoFit/>
          </a:bodyPr>
          <a:lstStyle/>
          <a:p>
            <a:r>
              <a:rPr lang="en-US" sz="1600" dirty="0">
                <a:solidFill>
                  <a:schemeClr val="accent5">
                    <a:lumMod val="50000"/>
                  </a:schemeClr>
                </a:solidFill>
              </a:rPr>
              <a:t>Forty-eight percent of the sample showed an increase; 2% shoed no change.</a:t>
            </a:r>
          </a:p>
          <a:p>
            <a:r>
              <a:rPr lang="en-US" sz="1600" dirty="0">
                <a:solidFill>
                  <a:schemeClr val="accent5">
                    <a:lumMod val="50000"/>
                  </a:schemeClr>
                </a:solidFill>
              </a:rPr>
              <a:t>Twelve students improved, and 12 students did not improve.</a:t>
            </a:r>
          </a:p>
        </p:txBody>
      </p:sp>
      <p:sp>
        <p:nvSpPr>
          <p:cNvPr id="12" name="TextBox 11">
            <a:extLst>
              <a:ext uri="{FF2B5EF4-FFF2-40B4-BE49-F238E27FC236}">
                <a16:creationId xmlns:a16="http://schemas.microsoft.com/office/drawing/2014/main" id="{36F4636A-6FD1-467D-9502-47593D51D5F6}"/>
              </a:ext>
            </a:extLst>
          </p:cNvPr>
          <p:cNvSpPr txBox="1"/>
          <p:nvPr/>
        </p:nvSpPr>
        <p:spPr>
          <a:xfrm>
            <a:off x="4027714" y="4243342"/>
            <a:ext cx="5873932" cy="584775"/>
          </a:xfrm>
          <a:prstGeom prst="rect">
            <a:avLst/>
          </a:prstGeom>
          <a:noFill/>
        </p:spPr>
        <p:txBody>
          <a:bodyPr wrap="square" numCol="2" rtlCol="0">
            <a:spAutoFit/>
          </a:bodyPr>
          <a:lstStyle/>
          <a:p>
            <a:r>
              <a:rPr lang="en-US" sz="1600" dirty="0">
                <a:solidFill>
                  <a:schemeClr val="accent5">
                    <a:lumMod val="50000"/>
                  </a:schemeClr>
                </a:solidFill>
              </a:rPr>
              <a:t>one fifth of the class</a:t>
            </a:r>
          </a:p>
          <a:p>
            <a:endParaRPr lang="en-US" sz="1600" dirty="0">
              <a:solidFill>
                <a:schemeClr val="accent5">
                  <a:lumMod val="50000"/>
                </a:schemeClr>
              </a:solidFill>
            </a:endParaRPr>
          </a:p>
          <a:p>
            <a:r>
              <a:rPr lang="en-US" sz="1600" dirty="0">
                <a:solidFill>
                  <a:schemeClr val="accent5">
                    <a:lumMod val="50000"/>
                  </a:schemeClr>
                </a:solidFill>
              </a:rPr>
              <a:t>two-thirds majority</a:t>
            </a:r>
          </a:p>
        </p:txBody>
      </p:sp>
      <p:sp>
        <p:nvSpPr>
          <p:cNvPr id="13" name="TextBox 12">
            <a:extLst>
              <a:ext uri="{FF2B5EF4-FFF2-40B4-BE49-F238E27FC236}">
                <a16:creationId xmlns:a16="http://schemas.microsoft.com/office/drawing/2014/main" id="{073405B9-F44A-460C-AC44-D54B300E56E3}"/>
              </a:ext>
            </a:extLst>
          </p:cNvPr>
          <p:cNvSpPr txBox="1"/>
          <p:nvPr/>
        </p:nvSpPr>
        <p:spPr>
          <a:xfrm>
            <a:off x="4119154" y="5262219"/>
            <a:ext cx="5873932" cy="584775"/>
          </a:xfrm>
          <a:prstGeom prst="rect">
            <a:avLst/>
          </a:prstGeom>
          <a:noFill/>
        </p:spPr>
        <p:txBody>
          <a:bodyPr wrap="square" numCol="2" rtlCol="0">
            <a:spAutoFit/>
          </a:bodyPr>
          <a:lstStyle/>
          <a:p>
            <a:r>
              <a:rPr lang="en-US" sz="1600" dirty="0">
                <a:solidFill>
                  <a:schemeClr val="accent5">
                    <a:lumMod val="50000"/>
                  </a:schemeClr>
                </a:solidFill>
              </a:rPr>
              <a:t>Twelve Apostles</a:t>
            </a:r>
          </a:p>
          <a:p>
            <a:endParaRPr lang="en-US" sz="1600" dirty="0">
              <a:solidFill>
                <a:schemeClr val="accent5">
                  <a:lumMod val="50000"/>
                </a:schemeClr>
              </a:solidFill>
            </a:endParaRPr>
          </a:p>
          <a:p>
            <a:r>
              <a:rPr lang="en-US" sz="1600" dirty="0">
                <a:solidFill>
                  <a:schemeClr val="accent5">
                    <a:lumMod val="50000"/>
                  </a:schemeClr>
                </a:solidFill>
              </a:rPr>
              <a:t>Five Pillars of Islam</a:t>
            </a:r>
          </a:p>
        </p:txBody>
      </p:sp>
      <p:sp>
        <p:nvSpPr>
          <p:cNvPr id="14" name="TextBox 13">
            <a:extLst>
              <a:ext uri="{FF2B5EF4-FFF2-40B4-BE49-F238E27FC236}">
                <a16:creationId xmlns:a16="http://schemas.microsoft.com/office/drawing/2014/main" id="{22D776D5-39CA-402F-B565-779DDE4D225E}"/>
              </a:ext>
            </a:extLst>
          </p:cNvPr>
          <p:cNvSpPr txBox="1"/>
          <p:nvPr/>
        </p:nvSpPr>
        <p:spPr>
          <a:xfrm>
            <a:off x="4027714" y="2245047"/>
            <a:ext cx="5873932" cy="584775"/>
          </a:xfrm>
          <a:prstGeom prst="rect">
            <a:avLst/>
          </a:prstGeom>
          <a:noFill/>
        </p:spPr>
        <p:txBody>
          <a:bodyPr wrap="square" numCol="2" rtlCol="0">
            <a:spAutoFit/>
          </a:bodyPr>
          <a:lstStyle/>
          <a:p>
            <a:r>
              <a:rPr lang="en-US" sz="1600" dirty="0">
                <a:solidFill>
                  <a:schemeClr val="accent5">
                    <a:lumMod val="50000"/>
                  </a:schemeClr>
                </a:solidFill>
              </a:rPr>
              <a:t>five members</a:t>
            </a:r>
          </a:p>
          <a:p>
            <a:endParaRPr lang="en-US" sz="1600" dirty="0">
              <a:solidFill>
                <a:schemeClr val="accent5">
                  <a:lumMod val="50000"/>
                </a:schemeClr>
              </a:solidFill>
            </a:endParaRPr>
          </a:p>
          <a:p>
            <a:r>
              <a:rPr lang="en-US" sz="1600" dirty="0">
                <a:solidFill>
                  <a:schemeClr val="accent5">
                    <a:lumMod val="50000"/>
                  </a:schemeClr>
                </a:solidFill>
              </a:rPr>
              <a:t>choose from three doors</a:t>
            </a:r>
          </a:p>
        </p:txBody>
      </p:sp>
      <p:sp>
        <p:nvSpPr>
          <p:cNvPr id="15" name="TextBox 14">
            <a:extLst>
              <a:ext uri="{FF2B5EF4-FFF2-40B4-BE49-F238E27FC236}">
                <a16:creationId xmlns:a16="http://schemas.microsoft.com/office/drawing/2014/main" id="{8BFB4896-9539-4D59-B4E9-03519A895872}"/>
              </a:ext>
            </a:extLst>
          </p:cNvPr>
          <p:cNvSpPr txBox="1"/>
          <p:nvPr/>
        </p:nvSpPr>
        <p:spPr>
          <a:xfrm>
            <a:off x="4119154" y="6392445"/>
            <a:ext cx="7900851" cy="369332"/>
          </a:xfrm>
          <a:prstGeom prst="rect">
            <a:avLst/>
          </a:prstGeom>
          <a:noFill/>
        </p:spPr>
        <p:txBody>
          <a:bodyPr wrap="square">
            <a:spAutoFit/>
          </a:bodyPr>
          <a:lstStyle/>
          <a:p>
            <a:pPr algn="r"/>
            <a:r>
              <a:rPr lang="en-US" dirty="0">
                <a:hlinkClick r:id="rId2"/>
              </a:rPr>
              <a:t>https://apastyle.apa.org/style-grammar-guidelines/numbers/words</a:t>
            </a:r>
            <a:r>
              <a:rPr lang="en-US" dirty="0"/>
              <a:t> </a:t>
            </a:r>
          </a:p>
        </p:txBody>
      </p:sp>
    </p:spTree>
    <p:extLst>
      <p:ext uri="{BB962C8B-B14F-4D97-AF65-F5344CB8AC3E}">
        <p14:creationId xmlns:p14="http://schemas.microsoft.com/office/powerpoint/2010/main" val="3119289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Numbers – Express in Numerals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3"/>
            <a:ext cx="10058400" cy="3952780"/>
          </a:xfrm>
        </p:spPr>
        <p:txBody>
          <a:bodyPr>
            <a:normAutofit/>
          </a:bodyPr>
          <a:lstStyle/>
          <a:p>
            <a:pPr marL="339725" indent="-339725">
              <a:buFont typeface="Wingdings" panose="05000000000000000000" pitchFamily="2" charset="2"/>
              <a:buChar char="q"/>
            </a:pPr>
            <a:r>
              <a:rPr lang="en-US" dirty="0"/>
              <a:t>Numbers (</a:t>
            </a:r>
            <a:r>
              <a:rPr lang="en-US" b="1" dirty="0"/>
              <a:t>10 and above</a:t>
            </a:r>
            <a:r>
              <a:rPr lang="en-US" dirty="0"/>
              <a:t>) in text</a:t>
            </a:r>
          </a:p>
          <a:p>
            <a:pPr marL="339725" indent="-339725">
              <a:buFont typeface="Wingdings" panose="05000000000000000000" pitchFamily="2" charset="2"/>
              <a:buChar char="q"/>
            </a:pPr>
            <a:r>
              <a:rPr lang="en-US" dirty="0"/>
              <a:t>Number the immediately precede a unit of measurement</a:t>
            </a:r>
          </a:p>
          <a:p>
            <a:pPr marL="339725" indent="-339725">
              <a:buFont typeface="Wingdings" panose="05000000000000000000" pitchFamily="2" charset="2"/>
              <a:buChar char="q"/>
            </a:pPr>
            <a:r>
              <a:rPr lang="en-US" dirty="0"/>
              <a:t>Numbers that represent statistical or mathematical functions, fractions or decimal quantities, percentages, ratios, and percentiles and quartiles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Number that represent time, dates, ages, scores &amp; points on a scale, exact sums of money, and numerals as numerals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178</a:t>
            </a:r>
          </a:p>
        </p:txBody>
      </p:sp>
      <p:sp>
        <p:nvSpPr>
          <p:cNvPr id="4" name="TextBox 3">
            <a:extLst>
              <a:ext uri="{FF2B5EF4-FFF2-40B4-BE49-F238E27FC236}">
                <a16:creationId xmlns:a16="http://schemas.microsoft.com/office/drawing/2014/main" id="{8FD18D6D-8354-492D-A2B8-BB9ECE801049}"/>
              </a:ext>
            </a:extLst>
          </p:cNvPr>
          <p:cNvSpPr txBox="1"/>
          <p:nvPr/>
        </p:nvSpPr>
        <p:spPr>
          <a:xfrm>
            <a:off x="4859381" y="1877898"/>
            <a:ext cx="6296297" cy="1354217"/>
          </a:xfrm>
          <a:prstGeom prst="rect">
            <a:avLst/>
          </a:prstGeom>
          <a:noFill/>
        </p:spPr>
        <p:txBody>
          <a:bodyPr wrap="square" numCol="3" rtlCol="0">
            <a:spAutoFit/>
          </a:bodyPr>
          <a:lstStyle/>
          <a:p>
            <a:r>
              <a:rPr lang="en-US" sz="1600" dirty="0">
                <a:solidFill>
                  <a:schemeClr val="accent5">
                    <a:lumMod val="50000"/>
                  </a:schemeClr>
                </a:solidFill>
              </a:rPr>
              <a:t>15</a:t>
            </a:r>
            <a:r>
              <a:rPr lang="en-US" sz="1600" baseline="30000" dirty="0">
                <a:solidFill>
                  <a:schemeClr val="accent5">
                    <a:lumMod val="50000"/>
                  </a:schemeClr>
                </a:solidFill>
              </a:rPr>
              <a:t>th</a:t>
            </a:r>
            <a:r>
              <a:rPr lang="en-US" sz="1600" dirty="0">
                <a:solidFill>
                  <a:schemeClr val="accent5">
                    <a:lumMod val="50000"/>
                  </a:schemeClr>
                </a:solidFill>
              </a:rPr>
              <a:t> trial</a:t>
            </a:r>
          </a:p>
          <a:p>
            <a:r>
              <a:rPr lang="en-US" sz="1600" dirty="0">
                <a:solidFill>
                  <a:schemeClr val="accent5">
                    <a:lumMod val="50000"/>
                  </a:schemeClr>
                </a:solidFill>
              </a:rPr>
              <a:t>13 lists</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105 stimulus words</a:t>
            </a:r>
          </a:p>
          <a:p>
            <a:r>
              <a:rPr lang="en-US" sz="1600" dirty="0">
                <a:solidFill>
                  <a:schemeClr val="accent5">
                    <a:lumMod val="50000"/>
                  </a:schemeClr>
                </a:solidFill>
              </a:rPr>
              <a:t>12 models</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200 participants</a:t>
            </a:r>
          </a:p>
          <a:p>
            <a:r>
              <a:rPr lang="en-US" sz="1600" dirty="0">
                <a:solidFill>
                  <a:schemeClr val="accent5">
                    <a:lumMod val="50000"/>
                  </a:schemeClr>
                </a:solidFill>
              </a:rPr>
              <a:t>10th-grade students</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p:txBody>
      </p:sp>
      <p:sp>
        <p:nvSpPr>
          <p:cNvPr id="8" name="TextBox 7">
            <a:extLst>
              <a:ext uri="{FF2B5EF4-FFF2-40B4-BE49-F238E27FC236}">
                <a16:creationId xmlns:a16="http://schemas.microsoft.com/office/drawing/2014/main" id="{B4C34152-F176-441D-848A-E53108BC22E9}"/>
              </a:ext>
            </a:extLst>
          </p:cNvPr>
          <p:cNvSpPr txBox="1"/>
          <p:nvPr/>
        </p:nvSpPr>
        <p:spPr>
          <a:xfrm>
            <a:off x="7197634" y="2606442"/>
            <a:ext cx="4855028" cy="584775"/>
          </a:xfrm>
          <a:prstGeom prst="rect">
            <a:avLst/>
          </a:prstGeom>
          <a:noFill/>
        </p:spPr>
        <p:txBody>
          <a:bodyPr wrap="square" numCol="2" rtlCol="0">
            <a:spAutoFit/>
          </a:bodyPr>
          <a:lstStyle/>
          <a:p>
            <a:r>
              <a:rPr lang="en-US" sz="1600" dirty="0">
                <a:solidFill>
                  <a:schemeClr val="accent5">
                    <a:lumMod val="50000"/>
                  </a:schemeClr>
                </a:solidFill>
              </a:rPr>
              <a:t>a 5-mg dose</a:t>
            </a:r>
          </a:p>
          <a:p>
            <a:endParaRPr lang="en-US" sz="1600" dirty="0">
              <a:solidFill>
                <a:schemeClr val="accent5">
                  <a:lumMod val="50000"/>
                </a:schemeClr>
              </a:solidFill>
            </a:endParaRPr>
          </a:p>
          <a:p>
            <a:r>
              <a:rPr lang="en-US" sz="1600" dirty="0">
                <a:solidFill>
                  <a:schemeClr val="accent5">
                    <a:lumMod val="50000"/>
                  </a:schemeClr>
                </a:solidFill>
              </a:rPr>
              <a:t>with 10.5 cm of</a:t>
            </a:r>
          </a:p>
          <a:p>
            <a:endParaRPr lang="en-US" sz="1600" dirty="0">
              <a:solidFill>
                <a:schemeClr val="accent5">
                  <a:lumMod val="50000"/>
                </a:schemeClr>
              </a:solidFill>
            </a:endParaRPr>
          </a:p>
        </p:txBody>
      </p:sp>
      <p:sp>
        <p:nvSpPr>
          <p:cNvPr id="9" name="TextBox 8">
            <a:extLst>
              <a:ext uri="{FF2B5EF4-FFF2-40B4-BE49-F238E27FC236}">
                <a16:creationId xmlns:a16="http://schemas.microsoft.com/office/drawing/2014/main" id="{7D1F060B-33D4-4E1A-805A-B52357A9B57D}"/>
              </a:ext>
            </a:extLst>
          </p:cNvPr>
          <p:cNvSpPr txBox="1"/>
          <p:nvPr/>
        </p:nvSpPr>
        <p:spPr>
          <a:xfrm>
            <a:off x="4452257" y="3534179"/>
            <a:ext cx="7397931" cy="1077218"/>
          </a:xfrm>
          <a:prstGeom prst="rect">
            <a:avLst/>
          </a:prstGeom>
          <a:noFill/>
        </p:spPr>
        <p:txBody>
          <a:bodyPr wrap="square" numCol="3" rtlCol="0">
            <a:spAutoFit/>
          </a:bodyPr>
          <a:lstStyle/>
          <a:p>
            <a:r>
              <a:rPr lang="en-US" sz="1600" dirty="0">
                <a:solidFill>
                  <a:schemeClr val="accent5">
                    <a:lumMod val="50000"/>
                  </a:schemeClr>
                </a:solidFill>
              </a:rPr>
              <a:t>multiplied by 5</a:t>
            </a:r>
          </a:p>
          <a:p>
            <a:r>
              <a:rPr lang="en-US" sz="1600" dirty="0">
                <a:solidFill>
                  <a:schemeClr val="accent5">
                    <a:lumMod val="50000"/>
                  </a:schemeClr>
                </a:solidFill>
              </a:rPr>
              <a:t>0.33 of the sample</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A ratio of 10:1</a:t>
            </a:r>
          </a:p>
          <a:p>
            <a:r>
              <a:rPr lang="en-US" sz="1600" dirty="0">
                <a:solidFill>
                  <a:schemeClr val="accent5">
                    <a:lumMod val="50000"/>
                  </a:schemeClr>
                </a:solidFill>
              </a:rPr>
              <a:t>3 times as many</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More than 5%</a:t>
            </a:r>
          </a:p>
          <a:p>
            <a:r>
              <a:rPr lang="en-US" sz="1600" dirty="0">
                <a:solidFill>
                  <a:schemeClr val="accent5">
                    <a:lumMod val="50000"/>
                  </a:schemeClr>
                </a:solidFill>
              </a:rPr>
              <a:t>The 5</a:t>
            </a:r>
            <a:r>
              <a:rPr lang="en-US" sz="1600" baseline="30000" dirty="0">
                <a:solidFill>
                  <a:schemeClr val="accent5">
                    <a:lumMod val="50000"/>
                  </a:schemeClr>
                </a:solidFill>
              </a:rPr>
              <a:t>th</a:t>
            </a:r>
            <a:r>
              <a:rPr lang="en-US" sz="1600" dirty="0">
                <a:solidFill>
                  <a:schemeClr val="accent5">
                    <a:lumMod val="50000"/>
                  </a:schemeClr>
                </a:solidFill>
              </a:rPr>
              <a:t> percentile</a:t>
            </a:r>
          </a:p>
          <a:p>
            <a:endParaRPr lang="en-US" sz="1600" dirty="0">
              <a:solidFill>
                <a:schemeClr val="accent5">
                  <a:lumMod val="50000"/>
                </a:schemeClr>
              </a:solidFill>
            </a:endParaRPr>
          </a:p>
          <a:p>
            <a:endParaRPr lang="en-US" sz="1600" dirty="0">
              <a:solidFill>
                <a:schemeClr val="accent5">
                  <a:lumMod val="50000"/>
                </a:schemeClr>
              </a:solidFill>
            </a:endParaRPr>
          </a:p>
        </p:txBody>
      </p:sp>
      <p:sp>
        <p:nvSpPr>
          <p:cNvPr id="10" name="TextBox 9">
            <a:extLst>
              <a:ext uri="{FF2B5EF4-FFF2-40B4-BE49-F238E27FC236}">
                <a16:creationId xmlns:a16="http://schemas.microsoft.com/office/drawing/2014/main" id="{9E338131-6C6D-4341-B8D9-04EE6DEB5BEE}"/>
              </a:ext>
            </a:extLst>
          </p:cNvPr>
          <p:cNvSpPr txBox="1"/>
          <p:nvPr/>
        </p:nvSpPr>
        <p:spPr>
          <a:xfrm>
            <a:off x="1901735" y="4826675"/>
            <a:ext cx="9601199" cy="1846659"/>
          </a:xfrm>
          <a:prstGeom prst="rect">
            <a:avLst/>
          </a:prstGeom>
          <a:noFill/>
        </p:spPr>
        <p:txBody>
          <a:bodyPr wrap="square" numCol="3" rtlCol="0">
            <a:spAutoFit/>
          </a:bodyPr>
          <a:lstStyle/>
          <a:p>
            <a:r>
              <a:rPr lang="en-US" sz="1600" dirty="0">
                <a:solidFill>
                  <a:schemeClr val="accent5">
                    <a:lumMod val="50000"/>
                  </a:schemeClr>
                </a:solidFill>
              </a:rPr>
              <a:t>5 days</a:t>
            </a:r>
          </a:p>
          <a:p>
            <a:r>
              <a:rPr lang="en-US" sz="1600" dirty="0">
                <a:solidFill>
                  <a:schemeClr val="accent5">
                    <a:lumMod val="50000"/>
                  </a:schemeClr>
                </a:solidFill>
              </a:rPr>
              <a:t>4 decades</a:t>
            </a:r>
          </a:p>
          <a:p>
            <a:r>
              <a:rPr lang="en-US" sz="1600" dirty="0">
                <a:solidFill>
                  <a:schemeClr val="accent5">
                    <a:lumMod val="50000"/>
                  </a:schemeClr>
                </a:solidFill>
              </a:rPr>
              <a:t>12:30 a.m.</a:t>
            </a:r>
          </a:p>
          <a:p>
            <a:r>
              <a:rPr lang="en-US" sz="1600" dirty="0">
                <a:solidFill>
                  <a:schemeClr val="accent5">
                    <a:lumMod val="50000"/>
                  </a:schemeClr>
                </a:solidFill>
              </a:rPr>
              <a:t>1 </a:t>
            </a:r>
            <a:r>
              <a:rPr lang="en-US" sz="1600" dirty="0" err="1">
                <a:solidFill>
                  <a:schemeClr val="accent5">
                    <a:lumMod val="50000"/>
                  </a:schemeClr>
                </a:solidFill>
              </a:rPr>
              <a:t>hr</a:t>
            </a:r>
            <a:r>
              <a:rPr lang="en-US" sz="1600" dirty="0">
                <a:solidFill>
                  <a:schemeClr val="accent5">
                    <a:lumMod val="50000"/>
                  </a:schemeClr>
                </a:solidFill>
              </a:rPr>
              <a:t> 34 min</a:t>
            </a:r>
          </a:p>
          <a:p>
            <a:r>
              <a:rPr lang="en-US" sz="1600" dirty="0">
                <a:solidFill>
                  <a:schemeClr val="accent5">
                    <a:lumMod val="50000"/>
                  </a:schemeClr>
                </a:solidFill>
              </a:rPr>
              <a:t>2-year-olds</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ages 65-70 years</a:t>
            </a:r>
          </a:p>
          <a:p>
            <a:r>
              <a:rPr lang="en-US" sz="1600" dirty="0">
                <a:solidFill>
                  <a:schemeClr val="accent5">
                    <a:lumMod val="50000"/>
                  </a:schemeClr>
                </a:solidFill>
              </a:rPr>
              <a:t>about 8 months</a:t>
            </a:r>
          </a:p>
          <a:p>
            <a:r>
              <a:rPr lang="en-US" sz="1600" dirty="0">
                <a:solidFill>
                  <a:schemeClr val="accent5">
                    <a:lumMod val="50000"/>
                  </a:schemeClr>
                </a:solidFill>
              </a:rPr>
              <a:t>was 2 years old</a:t>
            </a:r>
          </a:p>
          <a:p>
            <a:r>
              <a:rPr lang="en-US" sz="1600" dirty="0">
                <a:solidFill>
                  <a:schemeClr val="accent5">
                    <a:lumMod val="50000"/>
                  </a:schemeClr>
                </a:solidFill>
              </a:rPr>
              <a:t>scores 4 on a 7-point scale</a:t>
            </a:r>
          </a:p>
          <a:p>
            <a:r>
              <a:rPr lang="en-US" sz="1600" dirty="0">
                <a:solidFill>
                  <a:schemeClr val="accent5">
                    <a:lumMod val="50000"/>
                  </a:schemeClr>
                </a:solidFill>
              </a:rPr>
              <a:t>the numeral 6 on the keyboard</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approximately 3 years old</a:t>
            </a:r>
          </a:p>
          <a:p>
            <a:r>
              <a:rPr lang="en-US" sz="1600" dirty="0">
                <a:solidFill>
                  <a:schemeClr val="accent5">
                    <a:lumMod val="50000"/>
                  </a:schemeClr>
                </a:solidFill>
              </a:rPr>
              <a:t>received $5 in compensation</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p:txBody>
      </p:sp>
      <p:sp>
        <p:nvSpPr>
          <p:cNvPr id="12" name="TextBox 11">
            <a:extLst>
              <a:ext uri="{FF2B5EF4-FFF2-40B4-BE49-F238E27FC236}">
                <a16:creationId xmlns:a16="http://schemas.microsoft.com/office/drawing/2014/main" id="{E54C47DD-8F98-4B18-A179-F36A4C4758CE}"/>
              </a:ext>
            </a:extLst>
          </p:cNvPr>
          <p:cNvSpPr txBox="1"/>
          <p:nvPr/>
        </p:nvSpPr>
        <p:spPr>
          <a:xfrm>
            <a:off x="3744686" y="6392445"/>
            <a:ext cx="8203474" cy="369332"/>
          </a:xfrm>
          <a:prstGeom prst="rect">
            <a:avLst/>
          </a:prstGeom>
          <a:noFill/>
        </p:spPr>
        <p:txBody>
          <a:bodyPr wrap="square">
            <a:spAutoFit/>
          </a:bodyPr>
          <a:lstStyle/>
          <a:p>
            <a:pPr algn="r"/>
            <a:r>
              <a:rPr lang="en-US" dirty="0">
                <a:hlinkClick r:id="rId2"/>
              </a:rPr>
              <a:t>https://apastyle.apa.org/style-grammar-guidelines/numbers/numerals</a:t>
            </a:r>
            <a:r>
              <a:rPr lang="en-US" dirty="0"/>
              <a:t> </a:t>
            </a:r>
          </a:p>
        </p:txBody>
      </p:sp>
    </p:spTree>
    <p:extLst>
      <p:ext uri="{BB962C8B-B14F-4D97-AF65-F5344CB8AC3E}">
        <p14:creationId xmlns:p14="http://schemas.microsoft.com/office/powerpoint/2010/main" val="3273916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Numbers – Decimals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3"/>
            <a:ext cx="10058400" cy="3952780"/>
          </a:xfrm>
        </p:spPr>
        <p:txBody>
          <a:bodyPr>
            <a:normAutofit/>
          </a:bodyPr>
          <a:lstStyle/>
          <a:p>
            <a:pPr marL="339725" indent="-339725">
              <a:buFont typeface="Wingdings" panose="05000000000000000000" pitchFamily="2" charset="2"/>
              <a:buChar char="q"/>
            </a:pPr>
            <a:r>
              <a:rPr lang="en-US" dirty="0"/>
              <a:t>Zero before the decimal point </a:t>
            </a:r>
            <a:r>
              <a:rPr lang="en-US" b="1" dirty="0"/>
              <a:t>IF</a:t>
            </a:r>
            <a:r>
              <a:rPr lang="en-US" dirty="0"/>
              <a:t> the number </a:t>
            </a:r>
            <a:r>
              <a:rPr lang="en-US" b="1" dirty="0"/>
              <a:t>could</a:t>
            </a:r>
            <a:r>
              <a:rPr lang="en-US" dirty="0"/>
              <a:t> exceed 1</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Do NOT use a zero before the decimal point </a:t>
            </a:r>
            <a:r>
              <a:rPr lang="en-US" b="1" dirty="0"/>
              <a:t>IF</a:t>
            </a:r>
            <a:r>
              <a:rPr lang="en-US" dirty="0"/>
              <a:t> the number </a:t>
            </a:r>
            <a:r>
              <a:rPr lang="en-US" b="1" dirty="0"/>
              <a:t>can not </a:t>
            </a:r>
            <a:r>
              <a:rPr lang="en-US" dirty="0"/>
              <a:t>exceed 1</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Rounding, generally 2 decimal places, except for p-values out to 3 decimal places</a:t>
            </a:r>
          </a:p>
          <a:p>
            <a:pPr marL="339725" indent="-339725">
              <a:buFont typeface="Wingdings" panose="05000000000000000000" pitchFamily="2" charset="2"/>
              <a:buChar char="q"/>
            </a:pPr>
            <a:endParaRPr lang="en-US" dirty="0"/>
          </a:p>
          <a:p>
            <a:pPr marL="0" indent="0">
              <a:buNone/>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180</a:t>
            </a:r>
          </a:p>
        </p:txBody>
      </p:sp>
      <p:sp>
        <p:nvSpPr>
          <p:cNvPr id="11" name="TextBox 10">
            <a:extLst>
              <a:ext uri="{FF2B5EF4-FFF2-40B4-BE49-F238E27FC236}">
                <a16:creationId xmlns:a16="http://schemas.microsoft.com/office/drawing/2014/main" id="{CD407933-20D7-4AD0-A4EF-EB34325DFA7B}"/>
              </a:ext>
            </a:extLst>
          </p:cNvPr>
          <p:cNvSpPr txBox="1"/>
          <p:nvPr/>
        </p:nvSpPr>
        <p:spPr>
          <a:xfrm>
            <a:off x="1881051" y="3781957"/>
            <a:ext cx="3788228" cy="369332"/>
          </a:xfrm>
          <a:prstGeom prst="rect">
            <a:avLst/>
          </a:prstGeom>
          <a:noFill/>
        </p:spPr>
        <p:txBody>
          <a:bodyPr wrap="square" numCol="1" rtlCol="0">
            <a:spAutoFit/>
          </a:bodyPr>
          <a:lstStyle/>
          <a:p>
            <a:r>
              <a:rPr lang="en-US" b="1" dirty="0">
                <a:solidFill>
                  <a:srgbClr val="FF0000"/>
                </a:solidFill>
              </a:rPr>
              <a:t>correlations, proportions, p-values</a:t>
            </a:r>
          </a:p>
        </p:txBody>
      </p:sp>
      <p:sp>
        <p:nvSpPr>
          <p:cNvPr id="14" name="TextBox 13">
            <a:extLst>
              <a:ext uri="{FF2B5EF4-FFF2-40B4-BE49-F238E27FC236}">
                <a16:creationId xmlns:a16="http://schemas.microsoft.com/office/drawing/2014/main" id="{22D776D5-39CA-402F-B565-779DDE4D225E}"/>
              </a:ext>
            </a:extLst>
          </p:cNvPr>
          <p:cNvSpPr txBox="1"/>
          <p:nvPr/>
        </p:nvSpPr>
        <p:spPr>
          <a:xfrm>
            <a:off x="2781298" y="2411497"/>
            <a:ext cx="5873932" cy="646331"/>
          </a:xfrm>
          <a:prstGeom prst="rect">
            <a:avLst/>
          </a:prstGeom>
          <a:noFill/>
        </p:spPr>
        <p:txBody>
          <a:bodyPr wrap="square" numCol="2" rtlCol="0">
            <a:spAutoFit/>
          </a:bodyPr>
          <a:lstStyle/>
          <a:p>
            <a:r>
              <a:rPr lang="en-US" i="1" dirty="0">
                <a:solidFill>
                  <a:schemeClr val="accent5">
                    <a:lumMod val="50000"/>
                  </a:schemeClr>
                </a:solidFill>
              </a:rPr>
              <a:t>t</a:t>
            </a:r>
            <a:r>
              <a:rPr lang="en-US" dirty="0">
                <a:solidFill>
                  <a:schemeClr val="accent5">
                    <a:lumMod val="50000"/>
                  </a:schemeClr>
                </a:solidFill>
              </a:rPr>
              <a:t>(20) = </a:t>
            </a:r>
            <a:r>
              <a:rPr lang="en-US" dirty="0">
                <a:solidFill>
                  <a:schemeClr val="accent5">
                    <a:lumMod val="50000"/>
                  </a:schemeClr>
                </a:solidFill>
                <a:highlight>
                  <a:srgbClr val="FFFF00"/>
                </a:highlight>
              </a:rPr>
              <a:t>0</a:t>
            </a:r>
            <a:r>
              <a:rPr lang="en-US" dirty="0">
                <a:solidFill>
                  <a:schemeClr val="accent5">
                    <a:lumMod val="50000"/>
                  </a:schemeClr>
                </a:solidFill>
              </a:rPr>
              <a:t>.86</a:t>
            </a:r>
            <a:endParaRPr lang="en-US" i="1" dirty="0">
              <a:solidFill>
                <a:schemeClr val="accent5">
                  <a:lumMod val="50000"/>
                </a:schemeClr>
              </a:solidFill>
            </a:endParaRPr>
          </a:p>
          <a:p>
            <a:r>
              <a:rPr lang="en-US" dirty="0">
                <a:solidFill>
                  <a:schemeClr val="accent5">
                    <a:lumMod val="50000"/>
                  </a:schemeClr>
                </a:solidFill>
              </a:rPr>
              <a:t>Cohen’s</a:t>
            </a:r>
            <a:r>
              <a:rPr lang="en-US" i="1" dirty="0">
                <a:solidFill>
                  <a:schemeClr val="accent5">
                    <a:lumMod val="50000"/>
                  </a:schemeClr>
                </a:solidFill>
              </a:rPr>
              <a:t> d = </a:t>
            </a:r>
            <a:r>
              <a:rPr lang="en-US" i="1" dirty="0">
                <a:solidFill>
                  <a:schemeClr val="accent5">
                    <a:lumMod val="50000"/>
                  </a:schemeClr>
                </a:solidFill>
                <a:highlight>
                  <a:srgbClr val="FFFF00"/>
                </a:highlight>
              </a:rPr>
              <a:t>0</a:t>
            </a:r>
            <a:r>
              <a:rPr lang="en-US" i="1" dirty="0">
                <a:solidFill>
                  <a:schemeClr val="accent5">
                    <a:lumMod val="50000"/>
                  </a:schemeClr>
                </a:solidFill>
              </a:rPr>
              <a:t>.70</a:t>
            </a:r>
          </a:p>
          <a:p>
            <a:r>
              <a:rPr lang="en-US" i="1" dirty="0">
                <a:solidFill>
                  <a:schemeClr val="accent5">
                    <a:lumMod val="50000"/>
                  </a:schemeClr>
                </a:solidFill>
              </a:rPr>
              <a:t>F</a:t>
            </a:r>
            <a:r>
              <a:rPr lang="en-US" dirty="0">
                <a:solidFill>
                  <a:schemeClr val="accent5">
                    <a:lumMod val="50000"/>
                  </a:schemeClr>
                </a:solidFill>
              </a:rPr>
              <a:t>(1, 27) = </a:t>
            </a:r>
            <a:r>
              <a:rPr lang="en-US" dirty="0">
                <a:solidFill>
                  <a:schemeClr val="accent5">
                    <a:lumMod val="50000"/>
                  </a:schemeClr>
                </a:solidFill>
                <a:highlight>
                  <a:srgbClr val="FFFF00"/>
                </a:highlight>
              </a:rPr>
              <a:t>0</a:t>
            </a:r>
            <a:r>
              <a:rPr lang="en-US" dirty="0">
                <a:solidFill>
                  <a:schemeClr val="accent5">
                    <a:lumMod val="50000"/>
                  </a:schemeClr>
                </a:solidFill>
              </a:rPr>
              <a:t>.57</a:t>
            </a:r>
          </a:p>
          <a:p>
            <a:r>
              <a:rPr lang="en-US" dirty="0">
                <a:solidFill>
                  <a:schemeClr val="accent5">
                    <a:lumMod val="50000"/>
                  </a:schemeClr>
                </a:solidFill>
                <a:highlight>
                  <a:srgbClr val="FFFF00"/>
                </a:highlight>
              </a:rPr>
              <a:t>0</a:t>
            </a:r>
            <a:r>
              <a:rPr lang="en-US" dirty="0">
                <a:solidFill>
                  <a:schemeClr val="accent5">
                    <a:lumMod val="50000"/>
                  </a:schemeClr>
                </a:solidFill>
              </a:rPr>
              <a:t>.48 cm</a:t>
            </a:r>
          </a:p>
        </p:txBody>
      </p:sp>
      <p:sp>
        <p:nvSpPr>
          <p:cNvPr id="9" name="TextBox 8">
            <a:extLst>
              <a:ext uri="{FF2B5EF4-FFF2-40B4-BE49-F238E27FC236}">
                <a16:creationId xmlns:a16="http://schemas.microsoft.com/office/drawing/2014/main" id="{AFCC441C-A7B5-4A5A-85A1-6648FF7D2DEA}"/>
              </a:ext>
            </a:extLst>
          </p:cNvPr>
          <p:cNvSpPr txBox="1"/>
          <p:nvPr/>
        </p:nvSpPr>
        <p:spPr>
          <a:xfrm>
            <a:off x="6761116" y="4010903"/>
            <a:ext cx="3788229" cy="369332"/>
          </a:xfrm>
          <a:prstGeom prst="rect">
            <a:avLst/>
          </a:prstGeom>
          <a:noFill/>
        </p:spPr>
        <p:txBody>
          <a:bodyPr wrap="square" numCol="2" rtlCol="0">
            <a:spAutoFit/>
          </a:bodyPr>
          <a:lstStyle/>
          <a:p>
            <a:r>
              <a:rPr lang="en-US" i="1" dirty="0">
                <a:solidFill>
                  <a:srgbClr val="0070C0"/>
                </a:solidFill>
              </a:rPr>
              <a:t>r(24) = -</a:t>
            </a:r>
            <a:r>
              <a:rPr lang="en-US" i="1" dirty="0">
                <a:solidFill>
                  <a:srgbClr val="0070C0"/>
                </a:solidFill>
                <a:highlight>
                  <a:srgbClr val="FFFF00"/>
                </a:highlight>
              </a:rPr>
              <a:t>.</a:t>
            </a:r>
            <a:r>
              <a:rPr lang="en-US" i="1" dirty="0">
                <a:solidFill>
                  <a:srgbClr val="0070C0"/>
                </a:solidFill>
              </a:rPr>
              <a:t>43, p = .028</a:t>
            </a:r>
            <a:endParaRPr lang="en-US" dirty="0">
              <a:solidFill>
                <a:srgbClr val="0070C0"/>
              </a:solidFill>
            </a:endParaRPr>
          </a:p>
        </p:txBody>
      </p:sp>
      <p:sp>
        <p:nvSpPr>
          <p:cNvPr id="10" name="TextBox 9">
            <a:extLst>
              <a:ext uri="{FF2B5EF4-FFF2-40B4-BE49-F238E27FC236}">
                <a16:creationId xmlns:a16="http://schemas.microsoft.com/office/drawing/2014/main" id="{6371D303-C505-43E0-A4FE-44570A7EBD61}"/>
              </a:ext>
            </a:extLst>
          </p:cNvPr>
          <p:cNvSpPr txBox="1"/>
          <p:nvPr/>
        </p:nvSpPr>
        <p:spPr>
          <a:xfrm>
            <a:off x="1680754" y="5364128"/>
            <a:ext cx="5064034" cy="369332"/>
          </a:xfrm>
          <a:prstGeom prst="rect">
            <a:avLst/>
          </a:prstGeom>
          <a:noFill/>
        </p:spPr>
        <p:txBody>
          <a:bodyPr wrap="square" numCol="1" rtlCol="0">
            <a:spAutoFit/>
          </a:bodyPr>
          <a:lstStyle/>
          <a:p>
            <a:r>
              <a:rPr lang="en-US" b="1" dirty="0">
                <a:solidFill>
                  <a:srgbClr val="FF0000"/>
                </a:solidFill>
              </a:rPr>
              <a:t>Except for tiny significance values, use: </a:t>
            </a:r>
            <a:r>
              <a:rPr lang="en-US" b="1" dirty="0">
                <a:solidFill>
                  <a:srgbClr val="FF0000"/>
                </a:solidFill>
                <a:highlight>
                  <a:srgbClr val="FFFF00"/>
                </a:highlight>
              </a:rPr>
              <a:t>p &lt; .001</a:t>
            </a:r>
          </a:p>
        </p:txBody>
      </p:sp>
    </p:spTree>
    <p:extLst>
      <p:ext uri="{BB962C8B-B14F-4D97-AF65-F5344CB8AC3E}">
        <p14:creationId xmlns:p14="http://schemas.microsoft.com/office/powerpoint/2010/main" val="373070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B9BB29-1FCE-4138-946A-DB75E3CBC600}"/>
              </a:ext>
            </a:extLst>
          </p:cNvPr>
          <p:cNvPicPr>
            <a:picLocks noChangeAspect="1"/>
          </p:cNvPicPr>
          <p:nvPr/>
        </p:nvPicPr>
        <p:blipFill>
          <a:blip r:embed="rId2"/>
          <a:stretch>
            <a:fillRect/>
          </a:stretch>
        </p:blipFill>
        <p:spPr>
          <a:xfrm rot="16200000">
            <a:off x="-1771728" y="1769589"/>
            <a:ext cx="6400956" cy="2857500"/>
          </a:xfrm>
          <a:prstGeom prst="rect">
            <a:avLst/>
          </a:prstGeom>
        </p:spPr>
      </p:pic>
      <p:sp>
        <p:nvSpPr>
          <p:cNvPr id="7" name="TextBox 6">
            <a:extLst>
              <a:ext uri="{FF2B5EF4-FFF2-40B4-BE49-F238E27FC236}">
                <a16:creationId xmlns:a16="http://schemas.microsoft.com/office/drawing/2014/main" id="{A26F5111-ED66-4063-9512-C271190D6F20}"/>
              </a:ext>
            </a:extLst>
          </p:cNvPr>
          <p:cNvSpPr txBox="1"/>
          <p:nvPr/>
        </p:nvSpPr>
        <p:spPr>
          <a:xfrm>
            <a:off x="4580707" y="6398818"/>
            <a:ext cx="7515497" cy="369332"/>
          </a:xfrm>
          <a:prstGeom prst="rect">
            <a:avLst/>
          </a:prstGeom>
          <a:noFill/>
        </p:spPr>
        <p:txBody>
          <a:bodyPr wrap="square">
            <a:spAutoFit/>
          </a:bodyPr>
          <a:lstStyle/>
          <a:p>
            <a:pPr algn="r"/>
            <a:r>
              <a:rPr lang="en-US" dirty="0">
                <a:hlinkClick r:id="rId3"/>
              </a:rPr>
              <a:t>https://apastyle.apa.org/instructional-aids/numbers-statistics-guide.pdf</a:t>
            </a:r>
            <a:r>
              <a:rPr lang="en-US" dirty="0"/>
              <a:t> </a:t>
            </a:r>
          </a:p>
        </p:txBody>
      </p:sp>
      <p:pic>
        <p:nvPicPr>
          <p:cNvPr id="9" name="Picture 8">
            <a:extLst>
              <a:ext uri="{FF2B5EF4-FFF2-40B4-BE49-F238E27FC236}">
                <a16:creationId xmlns:a16="http://schemas.microsoft.com/office/drawing/2014/main" id="{81BC0866-B73E-4B98-99BF-E21A1246E3CC}"/>
              </a:ext>
            </a:extLst>
          </p:cNvPr>
          <p:cNvPicPr>
            <a:picLocks noChangeAspect="1"/>
          </p:cNvPicPr>
          <p:nvPr/>
        </p:nvPicPr>
        <p:blipFill>
          <a:blip r:embed="rId4"/>
          <a:stretch>
            <a:fillRect/>
          </a:stretch>
        </p:blipFill>
        <p:spPr>
          <a:xfrm>
            <a:off x="3160029" y="170400"/>
            <a:ext cx="2084832" cy="263994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268B5A2-137E-41AF-A156-684861F5BB13}"/>
              </a:ext>
            </a:extLst>
          </p:cNvPr>
          <p:cNvPicPr>
            <a:picLocks noChangeAspect="1"/>
          </p:cNvPicPr>
          <p:nvPr/>
        </p:nvPicPr>
        <p:blipFill>
          <a:blip r:embed="rId5"/>
          <a:stretch>
            <a:fillRect/>
          </a:stretch>
        </p:blipFill>
        <p:spPr>
          <a:xfrm>
            <a:off x="3160030" y="2898954"/>
            <a:ext cx="2088245" cy="331809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F717053-3A93-46C2-A336-62A9C7DC0559}"/>
              </a:ext>
            </a:extLst>
          </p:cNvPr>
          <p:cNvPicPr>
            <a:picLocks noChangeAspect="1"/>
          </p:cNvPicPr>
          <p:nvPr/>
        </p:nvPicPr>
        <p:blipFill>
          <a:blip r:embed="rId6"/>
          <a:stretch>
            <a:fillRect/>
          </a:stretch>
        </p:blipFill>
        <p:spPr>
          <a:xfrm>
            <a:off x="5596295" y="329102"/>
            <a:ext cx="2857502" cy="551965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ACEAF21E-DC5F-46B2-894F-AAFE37A5A75A}"/>
              </a:ext>
            </a:extLst>
          </p:cNvPr>
          <p:cNvPicPr>
            <a:picLocks noChangeAspect="1"/>
          </p:cNvPicPr>
          <p:nvPr/>
        </p:nvPicPr>
        <p:blipFill>
          <a:blip r:embed="rId7"/>
          <a:stretch>
            <a:fillRect/>
          </a:stretch>
        </p:blipFill>
        <p:spPr>
          <a:xfrm>
            <a:off x="8817787" y="329102"/>
            <a:ext cx="2862072" cy="5231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8277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572206" cy="1450757"/>
          </a:xfrm>
        </p:spPr>
        <p:txBody>
          <a:bodyPr/>
          <a:lstStyle/>
          <a:p>
            <a:r>
              <a:rPr lang="en-US" dirty="0"/>
              <a:t>Statistical Symbols &amp; Abbreviations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2"/>
            <a:ext cx="10058400" cy="3952780"/>
          </a:xfrm>
        </p:spPr>
        <p:txBody>
          <a:bodyPr>
            <a:normAutofit/>
          </a:bodyPr>
          <a:lstStyle/>
          <a:p>
            <a:pPr marL="339725" indent="-339725">
              <a:buFont typeface="Wingdings" panose="05000000000000000000" pitchFamily="2" charset="2"/>
              <a:buChar char="q"/>
            </a:pPr>
            <a:r>
              <a:rPr lang="en-US" dirty="0"/>
              <a:t>Do NOT define: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Do define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0" indent="0">
              <a:buNone/>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182-188</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2D776D5-39CA-402F-B565-779DDE4D225E}"/>
                  </a:ext>
                </a:extLst>
              </p:cNvPr>
              <p:cNvSpPr txBox="1"/>
              <p:nvPr/>
            </p:nvSpPr>
            <p:spPr>
              <a:xfrm>
                <a:off x="3019152" y="1963698"/>
                <a:ext cx="6214656" cy="1477328"/>
              </a:xfrm>
              <a:prstGeom prst="rect">
                <a:avLst/>
              </a:prstGeom>
              <a:noFill/>
            </p:spPr>
            <p:txBody>
              <a:bodyPr wrap="square" numCol="1" rtlCol="0">
                <a:spAutoFit/>
              </a:bodyPr>
              <a:lstStyle/>
              <a:p>
                <a:pPr defTabSz="2343150"/>
                <a:r>
                  <a:rPr lang="en-US" i="1" dirty="0">
                    <a:solidFill>
                      <a:srgbClr val="0070C0"/>
                    </a:solidFill>
                  </a:rPr>
                  <a:t>M</a:t>
                </a:r>
                <a:r>
                  <a:rPr lang="en-US" dirty="0">
                    <a:solidFill>
                      <a:srgbClr val="0070C0"/>
                    </a:solidFill>
                  </a:rPr>
                  <a:t> 	</a:t>
                </a:r>
                <a:r>
                  <a:rPr lang="en-US" dirty="0">
                    <a:solidFill>
                      <a:schemeClr val="tx2">
                        <a:lumMod val="90000"/>
                        <a:lumOff val="10000"/>
                      </a:schemeClr>
                    </a:solidFill>
                  </a:rPr>
                  <a:t>mean</a:t>
                </a:r>
              </a:p>
              <a:p>
                <a:pPr defTabSz="2343150"/>
                <a:r>
                  <a:rPr lang="en-US" i="1" dirty="0">
                    <a:solidFill>
                      <a:srgbClr val="0070C0"/>
                    </a:solidFill>
                  </a:rPr>
                  <a:t>SD</a:t>
                </a:r>
                <a:r>
                  <a:rPr lang="en-US" dirty="0">
                    <a:solidFill>
                      <a:srgbClr val="0070C0"/>
                    </a:solidFill>
                  </a:rPr>
                  <a:t> 	</a:t>
                </a:r>
                <a:r>
                  <a:rPr lang="en-US" dirty="0">
                    <a:solidFill>
                      <a:schemeClr val="tx2">
                        <a:lumMod val="90000"/>
                        <a:lumOff val="10000"/>
                      </a:schemeClr>
                    </a:solidFill>
                  </a:rPr>
                  <a:t>standard deviation</a:t>
                </a:r>
              </a:p>
              <a:p>
                <a:pPr defTabSz="2343150"/>
                <a:r>
                  <a:rPr lang="en-US" i="1" dirty="0">
                    <a:solidFill>
                      <a:srgbClr val="0070C0"/>
                    </a:solidFill>
                  </a:rPr>
                  <a:t>z, F, t, df, N, n, p, OR, r 	</a:t>
                </a:r>
                <a:r>
                  <a:rPr lang="en-US" dirty="0">
                    <a:solidFill>
                      <a:schemeClr val="tx2">
                        <a:lumMod val="90000"/>
                        <a:lumOff val="10000"/>
                      </a:schemeClr>
                    </a:solidFill>
                  </a:rPr>
                  <a:t>statistics</a:t>
                </a:r>
              </a:p>
              <a:p>
                <a:pPr defTabSz="2343150"/>
                <a14:m>
                  <m:oMath xmlns:m="http://schemas.openxmlformats.org/officeDocument/2006/math">
                    <m:r>
                      <a:rPr lang="en-US" i="1" smtClean="0">
                        <a:solidFill>
                          <a:srgbClr val="0070C0"/>
                        </a:solidFill>
                        <a:latin typeface="Cambria Math" panose="02040503050406030204" pitchFamily="18" charset="0"/>
                        <a:ea typeface="Cambria Math" panose="02040503050406030204" pitchFamily="18" charset="0"/>
                      </a:rPr>
                      <m:t>𝛼</m:t>
                    </m:r>
                    <m:r>
                      <a:rPr lang="en-US" b="0" i="1" smtClean="0">
                        <a:solidFill>
                          <a:srgbClr val="0070C0"/>
                        </a:solidFill>
                        <a:latin typeface="Cambria Math" panose="02040503050406030204" pitchFamily="18" charset="0"/>
                        <a:ea typeface="Cambria Math" panose="02040503050406030204" pitchFamily="18" charset="0"/>
                      </a:rPr>
                      <m:t>, </m:t>
                    </m:r>
                    <m:r>
                      <a:rPr lang="en-US" b="0" i="1" smtClean="0">
                        <a:solidFill>
                          <a:srgbClr val="0070C0"/>
                        </a:solidFill>
                        <a:latin typeface="Cambria Math" panose="02040503050406030204" pitchFamily="18" charset="0"/>
                        <a:ea typeface="Cambria Math" panose="02040503050406030204" pitchFamily="18" charset="0"/>
                      </a:rPr>
                      <m:t>𝛽</m:t>
                    </m:r>
                    <m:r>
                      <a:rPr lang="en-US" b="0" i="1" smtClean="0">
                        <a:solidFill>
                          <a:srgbClr val="0070C0"/>
                        </a:solidFill>
                        <a:latin typeface="Cambria Math" panose="02040503050406030204" pitchFamily="18" charset="0"/>
                        <a:ea typeface="Cambria Math" panose="02040503050406030204" pitchFamily="18" charset="0"/>
                      </a:rPr>
                      <m:t>, </m:t>
                    </m:r>
                    <m:r>
                      <a:rPr lang="en-US" b="0" i="1" smtClean="0">
                        <a:solidFill>
                          <a:srgbClr val="0070C0"/>
                        </a:solidFill>
                        <a:latin typeface="Cambria Math" panose="02040503050406030204" pitchFamily="18" charset="0"/>
                        <a:ea typeface="Cambria Math" panose="02040503050406030204" pitchFamily="18" charset="0"/>
                      </a:rPr>
                      <m:t>𝜌</m:t>
                    </m:r>
                    <m:r>
                      <a:rPr lang="en-US" b="0" i="1" smtClean="0">
                        <a:solidFill>
                          <a:srgbClr val="0070C0"/>
                        </a:solidFill>
                        <a:latin typeface="Cambria Math" panose="02040503050406030204" pitchFamily="18" charset="0"/>
                        <a:ea typeface="Cambria Math" panose="02040503050406030204" pitchFamily="18" charset="0"/>
                      </a:rPr>
                      <m:t>, </m:t>
                    </m:r>
                    <m:r>
                      <a:rPr lang="en-US" b="0" i="1" smtClean="0">
                        <a:solidFill>
                          <a:srgbClr val="0070C0"/>
                        </a:solidFill>
                        <a:latin typeface="Cambria Math" panose="02040503050406030204" pitchFamily="18" charset="0"/>
                        <a:ea typeface="Cambria Math" panose="02040503050406030204" pitchFamily="18" charset="0"/>
                      </a:rPr>
                      <m:t>𝜎</m:t>
                    </m:r>
                    <m:r>
                      <a:rPr lang="en-US" b="0" i="1" smtClean="0">
                        <a:solidFill>
                          <a:srgbClr val="0070C0"/>
                        </a:solidFill>
                        <a:latin typeface="Cambria Math" panose="02040503050406030204" pitchFamily="18" charset="0"/>
                        <a:ea typeface="Cambria Math" panose="02040503050406030204" pitchFamily="18" charset="0"/>
                      </a:rPr>
                      <m:t>, </m:t>
                    </m:r>
                    <m:sSup>
                      <m:sSupPr>
                        <m:ctrlPr>
                          <a:rPr lang="en-US" b="0" i="1" smtClean="0">
                            <a:solidFill>
                              <a:srgbClr val="0070C0"/>
                            </a:solidFill>
                            <a:latin typeface="Cambria Math" panose="02040503050406030204" pitchFamily="18" charset="0"/>
                            <a:ea typeface="Cambria Math" panose="02040503050406030204" pitchFamily="18" charset="0"/>
                          </a:rPr>
                        </m:ctrlPr>
                      </m:sSupPr>
                      <m:e>
                        <m:r>
                          <a:rPr lang="en-US" b="0" i="1" smtClean="0">
                            <a:solidFill>
                              <a:srgbClr val="0070C0"/>
                            </a:solidFill>
                            <a:latin typeface="Cambria Math" panose="02040503050406030204" pitchFamily="18" charset="0"/>
                            <a:ea typeface="Cambria Math" panose="02040503050406030204" pitchFamily="18" charset="0"/>
                          </a:rPr>
                          <m:t>𝜒</m:t>
                        </m:r>
                      </m:e>
                      <m:sup>
                        <m:r>
                          <a:rPr lang="en-US" b="0" i="1" smtClean="0">
                            <a:solidFill>
                              <a:srgbClr val="0070C0"/>
                            </a:solidFill>
                            <a:latin typeface="Cambria Math" panose="02040503050406030204" pitchFamily="18" charset="0"/>
                            <a:ea typeface="Cambria Math" panose="02040503050406030204" pitchFamily="18" charset="0"/>
                          </a:rPr>
                          <m:t>2</m:t>
                        </m:r>
                      </m:sup>
                    </m:sSup>
                  </m:oMath>
                </a14:m>
                <a:r>
                  <a:rPr lang="en-US" dirty="0">
                    <a:solidFill>
                      <a:srgbClr val="0070C0"/>
                    </a:solidFill>
                  </a:rPr>
                  <a:t> 	</a:t>
                </a:r>
                <a:r>
                  <a:rPr lang="en-US" dirty="0">
                    <a:solidFill>
                      <a:schemeClr val="bg2">
                        <a:lumMod val="25000"/>
                      </a:schemeClr>
                    </a:solidFill>
                  </a:rPr>
                  <a:t>Geek letters</a:t>
                </a:r>
              </a:p>
              <a:p>
                <a:endParaRPr lang="en-US" dirty="0">
                  <a:solidFill>
                    <a:srgbClr val="0070C0"/>
                  </a:solidFill>
                </a:endParaRPr>
              </a:p>
            </p:txBody>
          </p:sp>
        </mc:Choice>
        <mc:Fallback>
          <p:sp>
            <p:nvSpPr>
              <p:cNvPr id="14" name="TextBox 13">
                <a:extLst>
                  <a:ext uri="{FF2B5EF4-FFF2-40B4-BE49-F238E27FC236}">
                    <a16:creationId xmlns:a16="http://schemas.microsoft.com/office/drawing/2014/main" id="{22D776D5-39CA-402F-B565-779DDE4D225E}"/>
                  </a:ext>
                </a:extLst>
              </p:cNvPr>
              <p:cNvSpPr txBox="1">
                <a:spLocks noRot="1" noChangeAspect="1" noMove="1" noResize="1" noEditPoints="1" noAdjustHandles="1" noChangeArrowheads="1" noChangeShapeType="1" noTextEdit="1"/>
              </p:cNvSpPr>
              <p:nvPr/>
            </p:nvSpPr>
            <p:spPr>
              <a:xfrm>
                <a:off x="3019152" y="1963698"/>
                <a:ext cx="6214656" cy="1477328"/>
              </a:xfrm>
              <a:prstGeom prst="rect">
                <a:avLst/>
              </a:prstGeom>
              <a:blipFill>
                <a:blip r:embed="rId2"/>
                <a:stretch>
                  <a:fillRect l="-784" t="-2066"/>
                </a:stretch>
              </a:blipFill>
            </p:spPr>
            <p:txBody>
              <a:bodyPr/>
              <a:lstStyle/>
              <a:p>
                <a:r>
                  <a:rPr lang="en-US">
                    <a:noFill/>
                  </a:rPr>
                  <a:t> </a:t>
                </a:r>
              </a:p>
            </p:txBody>
          </p:sp>
        </mc:Fallback>
      </mc:AlternateContent>
      <p:sp>
        <p:nvSpPr>
          <p:cNvPr id="12" name="Octagon 11">
            <a:extLst>
              <a:ext uri="{FF2B5EF4-FFF2-40B4-BE49-F238E27FC236}">
                <a16:creationId xmlns:a16="http://schemas.microsoft.com/office/drawing/2014/main" id="{CAAD22B3-A8C5-4C7B-A863-474766F5EB97}"/>
              </a:ext>
            </a:extLst>
          </p:cNvPr>
          <p:cNvSpPr/>
          <p:nvPr/>
        </p:nvSpPr>
        <p:spPr>
          <a:xfrm>
            <a:off x="9068344" y="4039361"/>
            <a:ext cx="1949632" cy="1877117"/>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6.5</a:t>
            </a:r>
          </a:p>
          <a:p>
            <a:pPr algn="ctr"/>
            <a:r>
              <a:rPr lang="en-US" dirty="0"/>
              <a:t>Statistical Abbrev. &amp; Symbols</a:t>
            </a:r>
          </a:p>
        </p:txBody>
      </p:sp>
      <p:sp>
        <p:nvSpPr>
          <p:cNvPr id="13" name="TextBox 12">
            <a:extLst>
              <a:ext uri="{FF2B5EF4-FFF2-40B4-BE49-F238E27FC236}">
                <a16:creationId xmlns:a16="http://schemas.microsoft.com/office/drawing/2014/main" id="{BA9D38C4-C3B1-4CD2-980C-95C319C78FDE}"/>
              </a:ext>
            </a:extLst>
          </p:cNvPr>
          <p:cNvSpPr txBox="1"/>
          <p:nvPr/>
        </p:nvSpPr>
        <p:spPr>
          <a:xfrm>
            <a:off x="3019152" y="3902677"/>
            <a:ext cx="7998824" cy="2308324"/>
          </a:xfrm>
          <a:prstGeom prst="rect">
            <a:avLst/>
          </a:prstGeom>
          <a:noFill/>
        </p:spPr>
        <p:txBody>
          <a:bodyPr wrap="square" numCol="1" rtlCol="0">
            <a:spAutoFit/>
          </a:bodyPr>
          <a:lstStyle/>
          <a:p>
            <a:r>
              <a:rPr lang="en-US" dirty="0">
                <a:solidFill>
                  <a:srgbClr val="0070C0"/>
                </a:solidFill>
              </a:rPr>
              <a:t>AIC 	</a:t>
            </a:r>
            <a:r>
              <a:rPr lang="en-US" dirty="0">
                <a:solidFill>
                  <a:schemeClr val="bg2">
                    <a:lumMod val="25000"/>
                  </a:schemeClr>
                </a:solidFill>
              </a:rPr>
              <a:t>Akaike information criterion</a:t>
            </a:r>
          </a:p>
          <a:p>
            <a:r>
              <a:rPr lang="en-US" dirty="0">
                <a:solidFill>
                  <a:srgbClr val="0070C0"/>
                </a:solidFill>
              </a:rPr>
              <a:t>BIC 	</a:t>
            </a:r>
            <a:r>
              <a:rPr lang="en-US" dirty="0">
                <a:solidFill>
                  <a:schemeClr val="bg2">
                    <a:lumMod val="25000"/>
                  </a:schemeClr>
                </a:solidFill>
              </a:rPr>
              <a:t>Bayesian information criterion</a:t>
            </a:r>
          </a:p>
          <a:p>
            <a:r>
              <a:rPr lang="en-US" dirty="0">
                <a:solidFill>
                  <a:srgbClr val="0070C0"/>
                </a:solidFill>
              </a:rPr>
              <a:t>ANOVA 	</a:t>
            </a:r>
            <a:r>
              <a:rPr lang="en-US" dirty="0">
                <a:solidFill>
                  <a:schemeClr val="bg2">
                    <a:lumMod val="25000"/>
                  </a:schemeClr>
                </a:solidFill>
              </a:rPr>
              <a:t>Analysis of Variance</a:t>
            </a:r>
          </a:p>
          <a:p>
            <a:r>
              <a:rPr lang="en-US" dirty="0">
                <a:solidFill>
                  <a:srgbClr val="0070C0"/>
                </a:solidFill>
              </a:rPr>
              <a:t>CFA 	</a:t>
            </a:r>
            <a:r>
              <a:rPr lang="en-US" dirty="0">
                <a:solidFill>
                  <a:schemeClr val="bg2">
                    <a:lumMod val="25000"/>
                  </a:schemeClr>
                </a:solidFill>
              </a:rPr>
              <a:t>Confirmatory factor analysis</a:t>
            </a:r>
          </a:p>
          <a:p>
            <a:r>
              <a:rPr lang="en-US" dirty="0">
                <a:solidFill>
                  <a:srgbClr val="0070C0"/>
                </a:solidFill>
              </a:rPr>
              <a:t>CI 	</a:t>
            </a:r>
            <a:r>
              <a:rPr lang="en-US" dirty="0">
                <a:solidFill>
                  <a:schemeClr val="bg2">
                    <a:lumMod val="25000"/>
                  </a:schemeClr>
                </a:solidFill>
              </a:rPr>
              <a:t>Confidence Interval</a:t>
            </a:r>
          </a:p>
          <a:p>
            <a:r>
              <a:rPr lang="en-US" dirty="0">
                <a:solidFill>
                  <a:srgbClr val="0070C0"/>
                </a:solidFill>
              </a:rPr>
              <a:t>NFI 	</a:t>
            </a:r>
            <a:r>
              <a:rPr lang="en-US" dirty="0">
                <a:solidFill>
                  <a:schemeClr val="bg2">
                    <a:lumMod val="25000"/>
                  </a:schemeClr>
                </a:solidFill>
              </a:rPr>
              <a:t>Normed fit index</a:t>
            </a:r>
          </a:p>
          <a:p>
            <a:r>
              <a:rPr lang="en-US" dirty="0">
                <a:solidFill>
                  <a:srgbClr val="0070C0"/>
                </a:solidFill>
              </a:rPr>
              <a:t>RMSEA 	</a:t>
            </a:r>
            <a:r>
              <a:rPr lang="en-US" dirty="0">
                <a:solidFill>
                  <a:schemeClr val="bg2">
                    <a:lumMod val="25000"/>
                  </a:schemeClr>
                </a:solidFill>
              </a:rPr>
              <a:t>Root-mean-square error of approximation</a:t>
            </a:r>
          </a:p>
          <a:p>
            <a:r>
              <a:rPr lang="en-US" dirty="0">
                <a:solidFill>
                  <a:srgbClr val="0070C0"/>
                </a:solidFill>
              </a:rPr>
              <a:t>SEM 	</a:t>
            </a:r>
            <a:r>
              <a:rPr lang="en-US" dirty="0">
                <a:solidFill>
                  <a:schemeClr val="bg2">
                    <a:lumMod val="25000"/>
                  </a:schemeClr>
                </a:solidFill>
              </a:rPr>
              <a:t>standard error of the mean</a:t>
            </a:r>
          </a:p>
        </p:txBody>
      </p:sp>
      <p:sp>
        <p:nvSpPr>
          <p:cNvPr id="16" name="Rectangle: Rounded Corners 15">
            <a:extLst>
              <a:ext uri="{FF2B5EF4-FFF2-40B4-BE49-F238E27FC236}">
                <a16:creationId xmlns:a16="http://schemas.microsoft.com/office/drawing/2014/main" id="{264B401B-5EBA-48A0-8D11-206E8D01FD17}"/>
              </a:ext>
            </a:extLst>
          </p:cNvPr>
          <p:cNvSpPr/>
          <p:nvPr/>
        </p:nvSpPr>
        <p:spPr>
          <a:xfrm>
            <a:off x="8341724" y="2284376"/>
            <a:ext cx="2423158" cy="64948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N = full sample size</a:t>
            </a:r>
          </a:p>
          <a:p>
            <a:pPr algn="ctr"/>
            <a:r>
              <a:rPr lang="en-US" dirty="0">
                <a:solidFill>
                  <a:srgbClr val="C00000"/>
                </a:solidFill>
              </a:rPr>
              <a:t>n = sub-sample size</a:t>
            </a:r>
          </a:p>
        </p:txBody>
      </p:sp>
      <p:sp>
        <p:nvSpPr>
          <p:cNvPr id="17" name="TextBox 16">
            <a:extLst>
              <a:ext uri="{FF2B5EF4-FFF2-40B4-BE49-F238E27FC236}">
                <a16:creationId xmlns:a16="http://schemas.microsoft.com/office/drawing/2014/main" id="{68E81407-873C-42CB-9982-FBA75BAA13A8}"/>
              </a:ext>
            </a:extLst>
          </p:cNvPr>
          <p:cNvSpPr txBox="1"/>
          <p:nvPr/>
        </p:nvSpPr>
        <p:spPr>
          <a:xfrm>
            <a:off x="4171404" y="6405991"/>
            <a:ext cx="7820297" cy="369332"/>
          </a:xfrm>
          <a:prstGeom prst="rect">
            <a:avLst/>
          </a:prstGeom>
          <a:noFill/>
        </p:spPr>
        <p:txBody>
          <a:bodyPr wrap="square">
            <a:spAutoFit/>
          </a:bodyPr>
          <a:lstStyle/>
          <a:p>
            <a:pPr algn="r"/>
            <a:r>
              <a:rPr lang="en-US" dirty="0">
                <a:hlinkClick r:id="rId3"/>
              </a:rPr>
              <a:t>https://apastyle.apa.org/style-grammar-guidelines/abbreviations</a:t>
            </a:r>
            <a:r>
              <a:rPr lang="en-US" dirty="0"/>
              <a:t> </a:t>
            </a:r>
          </a:p>
        </p:txBody>
      </p:sp>
    </p:spTree>
    <p:extLst>
      <p:ext uri="{BB962C8B-B14F-4D97-AF65-F5344CB8AC3E}">
        <p14:creationId xmlns:p14="http://schemas.microsoft.com/office/powerpoint/2010/main" val="346428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572206" cy="1450757"/>
          </a:xfrm>
        </p:spPr>
        <p:txBody>
          <a:bodyPr/>
          <a:lstStyle/>
          <a:p>
            <a:r>
              <a:rPr lang="en-US" dirty="0"/>
              <a:t>Statistical Symbols &amp; Abbreviations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2325188"/>
            <a:ext cx="10058400" cy="3543903"/>
          </a:xfrm>
        </p:spPr>
        <p:txBody>
          <a:bodyPr>
            <a:normAutofit/>
          </a:bodyPr>
          <a:lstStyle/>
          <a:p>
            <a:pPr marL="0" indent="0" algn="ctr">
              <a:buNone/>
            </a:pPr>
            <a:r>
              <a:rPr lang="en-US" dirty="0">
                <a:solidFill>
                  <a:schemeClr val="accent4">
                    <a:lumMod val="75000"/>
                  </a:schemeClr>
                </a:solidFill>
              </a:rPr>
              <a:t>Type out the full word for MEAN and STANDARD DEVIATION in the text of a sentence, </a:t>
            </a:r>
          </a:p>
          <a:p>
            <a:pPr marL="0" indent="0" algn="ctr">
              <a:buNone/>
            </a:pPr>
            <a:r>
              <a:rPr lang="en-US" dirty="0">
                <a:solidFill>
                  <a:schemeClr val="accent4">
                    <a:lumMod val="75000"/>
                  </a:schemeClr>
                </a:solidFill>
              </a:rPr>
              <a:t>but use the abbreviations M and SD inside parentheses.</a:t>
            </a:r>
          </a:p>
          <a:p>
            <a:pPr marL="339725" indent="-339725">
              <a:buFont typeface="Wingdings" panose="05000000000000000000" pitchFamily="2" charset="2"/>
              <a:buChar char="ü"/>
            </a:pPr>
            <a:endParaRPr lang="en-US" dirty="0"/>
          </a:p>
          <a:p>
            <a:pPr marL="339725" indent="-339725">
              <a:buFont typeface="Wingdings" panose="05000000000000000000" pitchFamily="2" charset="2"/>
              <a:buChar char="ü"/>
            </a:pPr>
            <a:r>
              <a:rPr lang="en-US" dirty="0"/>
              <a:t>…scores were higher for females (M = 5, SD = 0.6) compared to males (M = 3.3, SD = 0.4)…</a:t>
            </a:r>
          </a:p>
          <a:p>
            <a:pPr marL="339725" indent="-339725">
              <a:buFont typeface="Wingdings" panose="05000000000000000000" pitchFamily="2" charset="2"/>
              <a:buChar char="ü"/>
            </a:pPr>
            <a:endParaRPr lang="en-US" dirty="0"/>
          </a:p>
          <a:p>
            <a:pPr marL="339725" indent="-339725">
              <a:buFont typeface="Franklin Gothic Book" panose="020B0503020102020204" pitchFamily="34" charset="0"/>
              <a:buChar char="χ"/>
            </a:pPr>
            <a:r>
              <a:rPr lang="en-US" dirty="0"/>
              <a:t>…the M was higher for females…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0" indent="0">
              <a:buNone/>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182-188</a:t>
            </a:r>
          </a:p>
        </p:txBody>
      </p:sp>
      <p:sp>
        <p:nvSpPr>
          <p:cNvPr id="17" name="TextBox 16">
            <a:extLst>
              <a:ext uri="{FF2B5EF4-FFF2-40B4-BE49-F238E27FC236}">
                <a16:creationId xmlns:a16="http://schemas.microsoft.com/office/drawing/2014/main" id="{68E81407-873C-42CB-9982-FBA75BAA13A8}"/>
              </a:ext>
            </a:extLst>
          </p:cNvPr>
          <p:cNvSpPr txBox="1"/>
          <p:nvPr/>
        </p:nvSpPr>
        <p:spPr>
          <a:xfrm>
            <a:off x="4171404" y="6405991"/>
            <a:ext cx="7820297" cy="369332"/>
          </a:xfrm>
          <a:prstGeom prst="rect">
            <a:avLst/>
          </a:prstGeom>
          <a:noFill/>
        </p:spPr>
        <p:txBody>
          <a:bodyPr wrap="square">
            <a:spAutoFit/>
          </a:bodyPr>
          <a:lstStyle/>
          <a:p>
            <a:pPr algn="r"/>
            <a:r>
              <a:rPr lang="en-US" dirty="0">
                <a:hlinkClick r:id="rId2"/>
              </a:rPr>
              <a:t>https://apastyle.apa.org/style-grammar-guidelines/abbreviations</a:t>
            </a:r>
            <a:r>
              <a:rPr lang="en-US" dirty="0"/>
              <a:t> </a:t>
            </a:r>
          </a:p>
        </p:txBody>
      </p:sp>
    </p:spTree>
    <p:extLst>
      <p:ext uri="{BB962C8B-B14F-4D97-AF65-F5344CB8AC3E}">
        <p14:creationId xmlns:p14="http://schemas.microsoft.com/office/powerpoint/2010/main" val="211253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Mechanics of Style</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3" name="Picture 2">
            <a:extLst>
              <a:ext uri="{FF2B5EF4-FFF2-40B4-BE49-F238E27FC236}">
                <a16:creationId xmlns:a16="http://schemas.microsoft.com/office/drawing/2014/main" id="{AF005431-93A2-48C6-977D-9E11D91A20B9}"/>
              </a:ext>
            </a:extLst>
          </p:cNvPr>
          <p:cNvPicPr>
            <a:picLocks noChangeAspect="1"/>
          </p:cNvPicPr>
          <p:nvPr/>
        </p:nvPicPr>
        <p:blipFill rotWithShape="1">
          <a:blip r:embed="rId3"/>
          <a:srcRect/>
          <a:stretch/>
        </p:blipFill>
        <p:spPr>
          <a:xfrm>
            <a:off x="4995863" y="399095"/>
            <a:ext cx="3320000" cy="247316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7482F9A-3318-46E3-9BAC-4A9452022468}"/>
              </a:ext>
            </a:extLst>
          </p:cNvPr>
          <p:cNvPicPr>
            <a:picLocks noChangeAspect="1"/>
          </p:cNvPicPr>
          <p:nvPr/>
        </p:nvPicPr>
        <p:blipFill>
          <a:blip r:embed="rId4"/>
          <a:stretch>
            <a:fillRect/>
          </a:stretch>
        </p:blipFill>
        <p:spPr>
          <a:xfrm>
            <a:off x="8513123" y="399095"/>
            <a:ext cx="3293114" cy="3471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0659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15A6-2F05-47EC-B2AF-D2FC986F3F79}"/>
              </a:ext>
            </a:extLst>
          </p:cNvPr>
          <p:cNvSpPr>
            <a:spLocks noGrp="1"/>
          </p:cNvSpPr>
          <p:nvPr>
            <p:ph type="title"/>
          </p:nvPr>
        </p:nvSpPr>
        <p:spPr/>
        <p:txBody>
          <a:bodyPr/>
          <a:lstStyle/>
          <a:p>
            <a:r>
              <a:rPr lang="en-US" dirty="0"/>
              <a:t>Tables &amp; Figures</a:t>
            </a:r>
          </a:p>
        </p:txBody>
      </p:sp>
      <p:sp>
        <p:nvSpPr>
          <p:cNvPr id="3" name="Content Placeholder 2">
            <a:extLst>
              <a:ext uri="{FF2B5EF4-FFF2-40B4-BE49-F238E27FC236}">
                <a16:creationId xmlns:a16="http://schemas.microsoft.com/office/drawing/2014/main" id="{688B2774-3336-419A-B535-1E7A6335DBCA}"/>
              </a:ext>
            </a:extLst>
          </p:cNvPr>
          <p:cNvSpPr>
            <a:spLocks noGrp="1"/>
          </p:cNvSpPr>
          <p:nvPr>
            <p:ph idx="1"/>
          </p:nvPr>
        </p:nvSpPr>
        <p:spPr/>
        <p:txBody>
          <a:bodyPr>
            <a:normAutofit/>
          </a:bodyPr>
          <a:lstStyle/>
          <a:p>
            <a:r>
              <a:rPr lang="en-US" b="1" dirty="0"/>
              <a:t>Selecting Effective Presentation</a:t>
            </a:r>
            <a:endParaRPr lang="en-US" dirty="0"/>
          </a:p>
          <a:p>
            <a:endParaRPr lang="en-US" dirty="0"/>
          </a:p>
          <a:p>
            <a:endParaRPr lang="en-US" dirty="0"/>
          </a:p>
          <a:p>
            <a:endParaRPr lang="en-US" dirty="0"/>
          </a:p>
          <a:p>
            <a:endParaRPr lang="en-US" dirty="0"/>
          </a:p>
          <a:p>
            <a:r>
              <a:rPr lang="en-US" b="1" dirty="0"/>
              <a:t>Referencing Statistical Analysis…do you need to explain the method?</a:t>
            </a:r>
            <a:endParaRPr lang="en-US" dirty="0"/>
          </a:p>
          <a:p>
            <a:pPr marL="514350" lvl="1" indent="-314325">
              <a:buFont typeface="Wingdings" panose="05000000000000000000" pitchFamily="2" charset="2"/>
              <a:buChar char="q"/>
            </a:pPr>
            <a:r>
              <a:rPr lang="en-US" dirty="0">
                <a:solidFill>
                  <a:schemeClr val="bg2">
                    <a:lumMod val="25000"/>
                  </a:schemeClr>
                </a:solidFill>
              </a:rPr>
              <a:t>No, if it is a common method like t-Test, ANOVA, ect. </a:t>
            </a:r>
            <a:r>
              <a:rPr lang="en-US" dirty="0">
                <a:solidFill>
                  <a:srgbClr val="C00000"/>
                </a:solidFill>
              </a:rPr>
              <a:t>(basically, anything in this class)</a:t>
            </a:r>
          </a:p>
          <a:p>
            <a:pPr marL="514350" lvl="1" indent="-314325">
              <a:buFont typeface="Wingdings" panose="05000000000000000000" pitchFamily="2" charset="2"/>
              <a:buChar char="q"/>
            </a:pPr>
            <a:r>
              <a:rPr lang="en-US" dirty="0">
                <a:solidFill>
                  <a:schemeClr val="bg2">
                    <a:lumMod val="25000"/>
                  </a:schemeClr>
                </a:solidFill>
              </a:rPr>
              <a:t>Yes, if using a less common method or using a common method in an unconventional way</a:t>
            </a:r>
          </a:p>
          <a:p>
            <a:endParaRPr lang="en-US" dirty="0"/>
          </a:p>
        </p:txBody>
      </p:sp>
      <p:graphicFrame>
        <p:nvGraphicFramePr>
          <p:cNvPr id="4" name="Table 4">
            <a:extLst>
              <a:ext uri="{FF2B5EF4-FFF2-40B4-BE49-F238E27FC236}">
                <a16:creationId xmlns:a16="http://schemas.microsoft.com/office/drawing/2014/main" id="{D8AD039A-DB59-4F92-8BB6-8EE128E06BEE}"/>
              </a:ext>
            </a:extLst>
          </p:cNvPr>
          <p:cNvGraphicFramePr>
            <a:graphicFrameLocks noGrp="1"/>
          </p:cNvGraphicFramePr>
          <p:nvPr>
            <p:extLst>
              <p:ext uri="{D42A27DB-BD31-4B8C-83A1-F6EECF244321}">
                <p14:modId xmlns:p14="http://schemas.microsoft.com/office/powerpoint/2010/main" val="1976428571"/>
              </p:ext>
            </p:extLst>
          </p:nvPr>
        </p:nvGraphicFramePr>
        <p:xfrm>
          <a:off x="4781006" y="2199758"/>
          <a:ext cx="6244046" cy="1788888"/>
        </p:xfrm>
        <a:graphic>
          <a:graphicData uri="http://schemas.openxmlformats.org/drawingml/2006/table">
            <a:tbl>
              <a:tblPr firstRow="1" bandRow="1">
                <a:tableStyleId>{5C22544A-7EE6-4342-B048-85BDC9FD1C3A}</a:tableStyleId>
              </a:tblPr>
              <a:tblGrid>
                <a:gridCol w="4397828">
                  <a:extLst>
                    <a:ext uri="{9D8B030D-6E8A-4147-A177-3AD203B41FA5}">
                      <a16:colId xmlns:a16="http://schemas.microsoft.com/office/drawing/2014/main" val="1069521739"/>
                    </a:ext>
                  </a:extLst>
                </a:gridCol>
                <a:gridCol w="1846218">
                  <a:extLst>
                    <a:ext uri="{9D8B030D-6E8A-4147-A177-3AD203B41FA5}">
                      <a16:colId xmlns:a16="http://schemas.microsoft.com/office/drawing/2014/main" val="3178244279"/>
                    </a:ext>
                  </a:extLst>
                </a:gridCol>
              </a:tblGrid>
              <a:tr h="447222">
                <a:tc>
                  <a:txBody>
                    <a:bodyPr/>
                    <a:lstStyle/>
                    <a:p>
                      <a:pPr algn="ctr"/>
                      <a:r>
                        <a:rPr lang="en-US" dirty="0"/>
                        <a:t>Number of values you need to present…</a:t>
                      </a:r>
                    </a:p>
                  </a:txBody>
                  <a:tcPr anchor="ctr"/>
                </a:tc>
                <a:tc>
                  <a:txBody>
                    <a:bodyPr/>
                    <a:lstStyle/>
                    <a:p>
                      <a:pPr algn="ctr"/>
                      <a:r>
                        <a:rPr lang="en-US" dirty="0"/>
                        <a:t>Then first try…</a:t>
                      </a:r>
                    </a:p>
                  </a:txBody>
                  <a:tcPr anchor="ctr"/>
                </a:tc>
                <a:extLst>
                  <a:ext uri="{0D108BD9-81ED-4DB2-BD59-A6C34878D82A}">
                    <a16:rowId xmlns:a16="http://schemas.microsoft.com/office/drawing/2014/main" val="1099427245"/>
                  </a:ext>
                </a:extLst>
              </a:tr>
              <a:tr h="447222">
                <a:tc>
                  <a:txBody>
                    <a:bodyPr/>
                    <a:lstStyle/>
                    <a:p>
                      <a:pPr algn="ctr"/>
                      <a:r>
                        <a:rPr lang="en-US" dirty="0"/>
                        <a:t>3 or fewer</a:t>
                      </a:r>
                    </a:p>
                  </a:txBody>
                  <a:tcPr anchor="ctr"/>
                </a:tc>
                <a:tc>
                  <a:txBody>
                    <a:bodyPr/>
                    <a:lstStyle/>
                    <a:p>
                      <a:pPr algn="ctr"/>
                      <a:r>
                        <a:rPr lang="en-US" dirty="0"/>
                        <a:t>A sentence</a:t>
                      </a:r>
                    </a:p>
                  </a:txBody>
                  <a:tcPr anchor="ctr"/>
                </a:tc>
                <a:extLst>
                  <a:ext uri="{0D108BD9-81ED-4DB2-BD59-A6C34878D82A}">
                    <a16:rowId xmlns:a16="http://schemas.microsoft.com/office/drawing/2014/main" val="1959891305"/>
                  </a:ext>
                </a:extLst>
              </a:tr>
              <a:tr h="447222">
                <a:tc>
                  <a:txBody>
                    <a:bodyPr/>
                    <a:lstStyle/>
                    <a:p>
                      <a:pPr algn="ctr"/>
                      <a:r>
                        <a:rPr lang="en-US" dirty="0"/>
                        <a:t>4 – 20</a:t>
                      </a:r>
                    </a:p>
                  </a:txBody>
                  <a:tcPr anchor="ctr"/>
                </a:tc>
                <a:tc>
                  <a:txBody>
                    <a:bodyPr/>
                    <a:lstStyle/>
                    <a:p>
                      <a:pPr algn="ctr"/>
                      <a:r>
                        <a:rPr lang="en-US" dirty="0"/>
                        <a:t>A table</a:t>
                      </a:r>
                    </a:p>
                  </a:txBody>
                  <a:tcPr anchor="ctr"/>
                </a:tc>
                <a:extLst>
                  <a:ext uri="{0D108BD9-81ED-4DB2-BD59-A6C34878D82A}">
                    <a16:rowId xmlns:a16="http://schemas.microsoft.com/office/drawing/2014/main" val="647142436"/>
                  </a:ext>
                </a:extLst>
              </a:tr>
              <a:tr h="447222">
                <a:tc>
                  <a:txBody>
                    <a:bodyPr/>
                    <a:lstStyle/>
                    <a:p>
                      <a:pPr algn="ctr"/>
                      <a:r>
                        <a:rPr lang="en-US" dirty="0"/>
                        <a:t>More than 20</a:t>
                      </a:r>
                    </a:p>
                  </a:txBody>
                  <a:tcPr anchor="ctr"/>
                </a:tc>
                <a:tc>
                  <a:txBody>
                    <a:bodyPr/>
                    <a:lstStyle/>
                    <a:p>
                      <a:pPr algn="ctr"/>
                      <a:r>
                        <a:rPr lang="en-US" dirty="0"/>
                        <a:t>A figure</a:t>
                      </a:r>
                    </a:p>
                  </a:txBody>
                  <a:tcPr anchor="ctr"/>
                </a:tc>
                <a:extLst>
                  <a:ext uri="{0D108BD9-81ED-4DB2-BD59-A6C34878D82A}">
                    <a16:rowId xmlns:a16="http://schemas.microsoft.com/office/drawing/2014/main" val="1295598330"/>
                  </a:ext>
                </a:extLst>
              </a:tr>
            </a:tbl>
          </a:graphicData>
        </a:graphic>
      </p:graphicFrame>
      <p:sp>
        <p:nvSpPr>
          <p:cNvPr id="5" name="TextBox 4">
            <a:extLst>
              <a:ext uri="{FF2B5EF4-FFF2-40B4-BE49-F238E27FC236}">
                <a16:creationId xmlns:a16="http://schemas.microsoft.com/office/drawing/2014/main" id="{FE11A4AF-214F-46FF-94E5-9D7A5C71D260}"/>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181</a:t>
            </a:r>
          </a:p>
        </p:txBody>
      </p:sp>
      <p:sp>
        <p:nvSpPr>
          <p:cNvPr id="8" name="TextBox 7">
            <a:extLst>
              <a:ext uri="{FF2B5EF4-FFF2-40B4-BE49-F238E27FC236}">
                <a16:creationId xmlns:a16="http://schemas.microsoft.com/office/drawing/2014/main" id="{5163D071-5B28-43A9-A813-52EB582D042F}"/>
              </a:ext>
            </a:extLst>
          </p:cNvPr>
          <p:cNvSpPr txBox="1"/>
          <p:nvPr/>
        </p:nvSpPr>
        <p:spPr>
          <a:xfrm>
            <a:off x="3951514" y="6392445"/>
            <a:ext cx="7898674" cy="369332"/>
          </a:xfrm>
          <a:prstGeom prst="rect">
            <a:avLst/>
          </a:prstGeom>
          <a:noFill/>
        </p:spPr>
        <p:txBody>
          <a:bodyPr wrap="square">
            <a:spAutoFit/>
          </a:bodyPr>
          <a:lstStyle/>
          <a:p>
            <a:pPr algn="r"/>
            <a:r>
              <a:rPr lang="en-US" dirty="0">
                <a:hlinkClick r:id="rId2"/>
              </a:rPr>
              <a:t>https://apastyle.apa.org/style-grammar-guidelines/tables-figures</a:t>
            </a:r>
            <a:r>
              <a:rPr lang="en-US" dirty="0"/>
              <a:t> </a:t>
            </a:r>
          </a:p>
        </p:txBody>
      </p:sp>
    </p:spTree>
    <p:extLst>
      <p:ext uri="{BB962C8B-B14F-4D97-AF65-F5344CB8AC3E}">
        <p14:creationId xmlns:p14="http://schemas.microsoft.com/office/powerpoint/2010/main" val="116388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FC6FE-B216-4230-B856-5228B866E60F}"/>
              </a:ext>
            </a:extLst>
          </p:cNvPr>
          <p:cNvPicPr>
            <a:picLocks noChangeAspect="1"/>
          </p:cNvPicPr>
          <p:nvPr/>
        </p:nvPicPr>
        <p:blipFill>
          <a:blip r:embed="rId2"/>
          <a:stretch>
            <a:fillRect/>
          </a:stretch>
        </p:blipFill>
        <p:spPr>
          <a:xfrm rot="16200000">
            <a:off x="-1922122" y="1940264"/>
            <a:ext cx="6387419" cy="2543175"/>
          </a:xfrm>
          <a:prstGeom prst="rect">
            <a:avLst/>
          </a:prstGeom>
        </p:spPr>
      </p:pic>
      <p:sp>
        <p:nvSpPr>
          <p:cNvPr id="7" name="TextBox 6">
            <a:extLst>
              <a:ext uri="{FF2B5EF4-FFF2-40B4-BE49-F238E27FC236}">
                <a16:creationId xmlns:a16="http://schemas.microsoft.com/office/drawing/2014/main" id="{3D85A5C8-C473-4C3D-8A20-9CAD49F6EE8E}"/>
              </a:ext>
            </a:extLst>
          </p:cNvPr>
          <p:cNvSpPr txBox="1"/>
          <p:nvPr/>
        </p:nvSpPr>
        <p:spPr>
          <a:xfrm>
            <a:off x="3396343" y="6405561"/>
            <a:ext cx="8795657" cy="369332"/>
          </a:xfrm>
          <a:prstGeom prst="rect">
            <a:avLst/>
          </a:prstGeom>
          <a:noFill/>
        </p:spPr>
        <p:txBody>
          <a:bodyPr wrap="square">
            <a:spAutoFit/>
          </a:bodyPr>
          <a:lstStyle/>
          <a:p>
            <a:r>
              <a:rPr lang="en-US" dirty="0">
                <a:hlinkClick r:id="rId3"/>
              </a:rPr>
              <a:t>https://apastyle.apa.org/instructional-aids/publication-manual-formatting-checklist.pdf</a:t>
            </a:r>
            <a:r>
              <a:rPr lang="en-US" dirty="0"/>
              <a:t> </a:t>
            </a:r>
          </a:p>
        </p:txBody>
      </p:sp>
      <p:pic>
        <p:nvPicPr>
          <p:cNvPr id="9" name="Picture 8">
            <a:extLst>
              <a:ext uri="{FF2B5EF4-FFF2-40B4-BE49-F238E27FC236}">
                <a16:creationId xmlns:a16="http://schemas.microsoft.com/office/drawing/2014/main" id="{04C90DD7-7BFD-46B4-8054-B07A87677C04}"/>
              </a:ext>
            </a:extLst>
          </p:cNvPr>
          <p:cNvPicPr>
            <a:picLocks noChangeAspect="1"/>
          </p:cNvPicPr>
          <p:nvPr/>
        </p:nvPicPr>
        <p:blipFill>
          <a:blip r:embed="rId4"/>
          <a:stretch>
            <a:fillRect/>
          </a:stretch>
        </p:blipFill>
        <p:spPr>
          <a:xfrm>
            <a:off x="3002315" y="397734"/>
            <a:ext cx="6146315" cy="5576345"/>
          </a:xfrm>
          <a:prstGeom prst="rect">
            <a:avLst/>
          </a:prstGeom>
          <a:ln>
            <a:noFill/>
          </a:ln>
          <a:effectLst>
            <a:outerShdw blurRad="292100" dist="139700" dir="2700000" algn="tl" rotWithShape="0">
              <a:srgbClr val="333333">
                <a:alpha val="65000"/>
              </a:srgbClr>
            </a:outerShdw>
          </a:effectLst>
        </p:spPr>
      </p:pic>
      <p:sp>
        <p:nvSpPr>
          <p:cNvPr id="10" name="Star: 12 Points 9">
            <a:extLst>
              <a:ext uri="{FF2B5EF4-FFF2-40B4-BE49-F238E27FC236}">
                <a16:creationId xmlns:a16="http://schemas.microsoft.com/office/drawing/2014/main" id="{475BFBB3-7764-42AF-B66C-B25EF0A14F5A}"/>
              </a:ext>
            </a:extLst>
          </p:cNvPr>
          <p:cNvSpPr/>
          <p:nvPr/>
        </p:nvSpPr>
        <p:spPr>
          <a:xfrm>
            <a:off x="8733609" y="397734"/>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Bookmark this PDF for future reference</a:t>
            </a:r>
          </a:p>
        </p:txBody>
      </p:sp>
    </p:spTree>
    <p:extLst>
      <p:ext uri="{BB962C8B-B14F-4D97-AF65-F5344CB8AC3E}">
        <p14:creationId xmlns:p14="http://schemas.microsoft.com/office/powerpoint/2010/main" val="2005648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CAAE-5C00-4F33-9B3F-FF5243BA11A8}"/>
              </a:ext>
            </a:extLst>
          </p:cNvPr>
          <p:cNvSpPr>
            <a:spLocks noGrp="1"/>
          </p:cNvSpPr>
          <p:nvPr>
            <p:ph type="title"/>
          </p:nvPr>
        </p:nvSpPr>
        <p:spPr/>
        <p:txBody>
          <a:bodyPr/>
          <a:lstStyle/>
          <a:p>
            <a:r>
              <a:rPr lang="en-US" dirty="0"/>
              <a:t>Tables &amp; Figures</a:t>
            </a:r>
          </a:p>
        </p:txBody>
      </p:sp>
      <p:sp>
        <p:nvSpPr>
          <p:cNvPr id="3" name="Content Placeholder 2">
            <a:extLst>
              <a:ext uri="{FF2B5EF4-FFF2-40B4-BE49-F238E27FC236}">
                <a16:creationId xmlns:a16="http://schemas.microsoft.com/office/drawing/2014/main" id="{7CF05E42-85D9-42CC-AF82-55EAD9A28EF1}"/>
              </a:ext>
            </a:extLst>
          </p:cNvPr>
          <p:cNvSpPr>
            <a:spLocks noGrp="1"/>
          </p:cNvSpPr>
          <p:nvPr>
            <p:ph idx="1"/>
          </p:nvPr>
        </p:nvSpPr>
        <p:spPr>
          <a:xfrm>
            <a:off x="1097280" y="2108201"/>
            <a:ext cx="10058400" cy="4048759"/>
          </a:xfrm>
        </p:spPr>
        <p:txBody>
          <a:bodyPr>
            <a:normAutofit/>
          </a:bodyPr>
          <a:lstStyle/>
          <a:p>
            <a:pPr algn="ctr"/>
            <a:r>
              <a:rPr lang="en-US" sz="2400" dirty="0">
                <a:solidFill>
                  <a:schemeClr val="tx1">
                    <a:lumMod val="95000"/>
                    <a:lumOff val="5000"/>
                  </a:schemeClr>
                </a:solidFill>
              </a:rPr>
              <a:t>Present a large amount of information efficiently &amp; make data more comprehensible – augment rather than duplicate</a:t>
            </a:r>
          </a:p>
          <a:p>
            <a:pPr algn="ctr"/>
            <a:r>
              <a:rPr lang="en-US" sz="2400" b="1" dirty="0">
                <a:solidFill>
                  <a:srgbClr val="FF0000"/>
                </a:solidFill>
              </a:rPr>
              <a:t>PURPOSE:  Facilitate readers’ understanding of the work</a:t>
            </a:r>
          </a:p>
          <a:p>
            <a:pPr marL="339725" indent="-339725">
              <a:buFont typeface="Wingdings" panose="05000000000000000000" pitchFamily="2" charset="2"/>
              <a:buChar char="v"/>
            </a:pPr>
            <a:r>
              <a:rPr lang="en-US" b="1" u="sng" dirty="0">
                <a:solidFill>
                  <a:schemeClr val="accent1">
                    <a:lumMod val="50000"/>
                  </a:schemeClr>
                </a:solidFill>
              </a:rPr>
              <a:t>Number order</a:t>
            </a:r>
            <a:r>
              <a:rPr lang="en-US" b="1" dirty="0">
                <a:solidFill>
                  <a:schemeClr val="accent1">
                    <a:lumMod val="50000"/>
                  </a:schemeClr>
                </a:solidFill>
              </a:rPr>
              <a:t> – </a:t>
            </a:r>
            <a:r>
              <a:rPr lang="en-US" dirty="0">
                <a:solidFill>
                  <a:schemeClr val="accent1">
                    <a:lumMod val="50000"/>
                  </a:schemeClr>
                </a:solidFill>
              </a:rPr>
              <a:t>order they are mentioned in </a:t>
            </a:r>
            <a:r>
              <a:rPr lang="en-US" dirty="0" err="1">
                <a:solidFill>
                  <a:schemeClr val="accent1">
                    <a:lumMod val="50000"/>
                  </a:schemeClr>
                </a:solidFill>
              </a:rPr>
              <a:t>tex</a:t>
            </a:r>
            <a:r>
              <a:rPr lang="en-US" dirty="0">
                <a:solidFill>
                  <a:schemeClr val="accent1">
                    <a:lumMod val="50000"/>
                  </a:schemeClr>
                </a:solidFill>
              </a:rPr>
              <a:t>; all must be referenced in the text</a:t>
            </a:r>
            <a:endParaRPr lang="en-US" b="1" u="sng" dirty="0">
              <a:solidFill>
                <a:schemeClr val="accent1">
                  <a:lumMod val="50000"/>
                </a:schemeClr>
              </a:solidFill>
            </a:endParaRPr>
          </a:p>
          <a:p>
            <a:pPr marL="339725" indent="-339725">
              <a:buFont typeface="Wingdings" panose="05000000000000000000" pitchFamily="2" charset="2"/>
              <a:buChar char="v"/>
            </a:pPr>
            <a:r>
              <a:rPr lang="en-US" b="1" u="sng" dirty="0">
                <a:solidFill>
                  <a:schemeClr val="accent1">
                    <a:lumMod val="50000"/>
                  </a:schemeClr>
                </a:solidFill>
              </a:rPr>
              <a:t>Order of parts </a:t>
            </a:r>
            <a:r>
              <a:rPr lang="en-US" b="1" dirty="0">
                <a:solidFill>
                  <a:schemeClr val="accent1">
                    <a:lumMod val="50000"/>
                  </a:schemeClr>
                </a:solidFill>
              </a:rPr>
              <a:t>- </a:t>
            </a:r>
            <a:r>
              <a:rPr lang="en-US" dirty="0">
                <a:solidFill>
                  <a:schemeClr val="accent1">
                    <a:lumMod val="50000"/>
                  </a:schemeClr>
                </a:solidFill>
              </a:rPr>
              <a:t>number, title, body/image, notes</a:t>
            </a:r>
          </a:p>
          <a:p>
            <a:pPr marL="339725" indent="-339725">
              <a:buFont typeface="Wingdings" panose="05000000000000000000" pitchFamily="2" charset="2"/>
              <a:buChar char="v"/>
            </a:pPr>
            <a:r>
              <a:rPr lang="en-US" b="1" u="sng" dirty="0">
                <a:solidFill>
                  <a:schemeClr val="accent1">
                    <a:lumMod val="50000"/>
                  </a:schemeClr>
                </a:solidFill>
              </a:rPr>
              <a:t>Placement</a:t>
            </a:r>
            <a:r>
              <a:rPr lang="en-US" b="1" dirty="0">
                <a:solidFill>
                  <a:schemeClr val="accent1">
                    <a:lumMod val="50000"/>
                  </a:schemeClr>
                </a:solidFill>
              </a:rPr>
              <a:t> – </a:t>
            </a:r>
            <a:r>
              <a:rPr lang="en-US" dirty="0">
                <a:solidFill>
                  <a:schemeClr val="accent1">
                    <a:lumMod val="50000"/>
                  </a:schemeClr>
                </a:solidFill>
              </a:rPr>
              <a:t>embed in text where 1</a:t>
            </a:r>
            <a:r>
              <a:rPr lang="en-US" baseline="30000" dirty="0">
                <a:solidFill>
                  <a:schemeClr val="accent1">
                    <a:lumMod val="50000"/>
                  </a:schemeClr>
                </a:solidFill>
              </a:rPr>
              <a:t>st</a:t>
            </a:r>
            <a:r>
              <a:rPr lang="en-US" dirty="0">
                <a:solidFill>
                  <a:schemeClr val="accent1">
                    <a:lumMod val="50000"/>
                  </a:schemeClr>
                </a:solidFill>
              </a:rPr>
              <a:t> references –or- on separate pages at end</a:t>
            </a:r>
          </a:p>
          <a:p>
            <a:pPr marL="339725" indent="-339725">
              <a:buFont typeface="Wingdings" panose="05000000000000000000" pitchFamily="2" charset="2"/>
              <a:buChar char="v"/>
            </a:pPr>
            <a:r>
              <a:rPr lang="en-US" b="1" u="sng" dirty="0">
                <a:solidFill>
                  <a:schemeClr val="accent1">
                    <a:lumMod val="50000"/>
                  </a:schemeClr>
                </a:solidFill>
              </a:rPr>
              <a:t>Alignment</a:t>
            </a:r>
            <a:r>
              <a:rPr lang="en-US" b="1" dirty="0">
                <a:solidFill>
                  <a:schemeClr val="accent1">
                    <a:lumMod val="50000"/>
                  </a:schemeClr>
                </a:solidFill>
              </a:rPr>
              <a:t> </a:t>
            </a:r>
            <a:r>
              <a:rPr lang="en-US" dirty="0">
                <a:solidFill>
                  <a:schemeClr val="accent1">
                    <a:lumMod val="50000"/>
                  </a:schemeClr>
                </a:solidFill>
              </a:rPr>
              <a:t>– Left margin, separate form text with a double-space line</a:t>
            </a:r>
          </a:p>
          <a:p>
            <a:pPr marL="201168" lvl="1" indent="0">
              <a:buNone/>
            </a:pPr>
            <a:endParaRPr lang="en-US" b="1" dirty="0">
              <a:solidFill>
                <a:schemeClr val="accent4">
                  <a:lumMod val="75000"/>
                </a:schemeClr>
              </a:solidFill>
            </a:endParaRPr>
          </a:p>
        </p:txBody>
      </p:sp>
      <p:sp>
        <p:nvSpPr>
          <p:cNvPr id="4" name="TextBox 3">
            <a:extLst>
              <a:ext uri="{FF2B5EF4-FFF2-40B4-BE49-F238E27FC236}">
                <a16:creationId xmlns:a16="http://schemas.microsoft.com/office/drawing/2014/main" id="{BA58D4B4-8312-467A-8E56-35FB2E950055}"/>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195-250</a:t>
            </a:r>
          </a:p>
        </p:txBody>
      </p:sp>
      <p:sp>
        <p:nvSpPr>
          <p:cNvPr id="6" name="TextBox 5">
            <a:extLst>
              <a:ext uri="{FF2B5EF4-FFF2-40B4-BE49-F238E27FC236}">
                <a16:creationId xmlns:a16="http://schemas.microsoft.com/office/drawing/2014/main" id="{DFCFA302-2FC7-4E06-902A-A0BDA6286CEB}"/>
              </a:ext>
            </a:extLst>
          </p:cNvPr>
          <p:cNvSpPr txBox="1"/>
          <p:nvPr/>
        </p:nvSpPr>
        <p:spPr>
          <a:xfrm>
            <a:off x="3951514" y="6392445"/>
            <a:ext cx="7898674" cy="369332"/>
          </a:xfrm>
          <a:prstGeom prst="rect">
            <a:avLst/>
          </a:prstGeom>
          <a:noFill/>
        </p:spPr>
        <p:txBody>
          <a:bodyPr wrap="square">
            <a:spAutoFit/>
          </a:bodyPr>
          <a:lstStyle/>
          <a:p>
            <a:pPr algn="r"/>
            <a:r>
              <a:rPr lang="en-US" dirty="0">
                <a:hlinkClick r:id="rId2"/>
              </a:rPr>
              <a:t>https://apastyle.apa.org/style-grammar-guidelines/tables-figures</a:t>
            </a:r>
            <a:r>
              <a:rPr lang="en-US" dirty="0"/>
              <a:t> </a:t>
            </a:r>
          </a:p>
        </p:txBody>
      </p:sp>
    </p:spTree>
    <p:extLst>
      <p:ext uri="{BB962C8B-B14F-4D97-AF65-F5344CB8AC3E}">
        <p14:creationId xmlns:p14="http://schemas.microsoft.com/office/powerpoint/2010/main" val="3604688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86F1-ACB8-4B71-BCC5-C8AAB366164A}"/>
              </a:ext>
            </a:extLst>
          </p:cNvPr>
          <p:cNvSpPr>
            <a:spLocks noGrp="1"/>
          </p:cNvSpPr>
          <p:nvPr>
            <p:ph type="title"/>
          </p:nvPr>
        </p:nvSpPr>
        <p:spPr>
          <a:xfrm>
            <a:off x="1097279" y="286603"/>
            <a:ext cx="10284823" cy="1450757"/>
          </a:xfrm>
        </p:spPr>
        <p:txBody>
          <a:bodyPr/>
          <a:lstStyle/>
          <a:p>
            <a:r>
              <a:rPr lang="en-US" dirty="0"/>
              <a:t>Tables – Principles of Construction</a:t>
            </a:r>
          </a:p>
        </p:txBody>
      </p:sp>
      <p:sp>
        <p:nvSpPr>
          <p:cNvPr id="3" name="Content Placeholder 2">
            <a:extLst>
              <a:ext uri="{FF2B5EF4-FFF2-40B4-BE49-F238E27FC236}">
                <a16:creationId xmlns:a16="http://schemas.microsoft.com/office/drawing/2014/main" id="{A2A3017E-A743-4947-982B-B96449AA181B}"/>
              </a:ext>
            </a:extLst>
          </p:cNvPr>
          <p:cNvSpPr>
            <a:spLocks noGrp="1"/>
          </p:cNvSpPr>
          <p:nvPr>
            <p:ph idx="1"/>
          </p:nvPr>
        </p:nvSpPr>
        <p:spPr>
          <a:xfrm>
            <a:off x="1066800" y="2080034"/>
            <a:ext cx="10058400" cy="1673814"/>
          </a:xfrm>
        </p:spPr>
        <p:txBody>
          <a:bodyPr>
            <a:noAutofit/>
          </a:bodyPr>
          <a:lstStyle/>
          <a:p>
            <a:pPr marL="339725" indent="-339725">
              <a:buFont typeface="Wingdings" panose="05000000000000000000" pitchFamily="2" charset="2"/>
              <a:buChar char="v"/>
            </a:pPr>
            <a:r>
              <a:rPr lang="en-US" sz="1600" dirty="0"/>
              <a:t>Integral to the text – show something specific</a:t>
            </a:r>
          </a:p>
          <a:p>
            <a:pPr marL="339725" indent="-339725">
              <a:buFont typeface="Wingdings" panose="05000000000000000000" pitchFamily="2" charset="2"/>
              <a:buChar char="v"/>
            </a:pPr>
            <a:r>
              <a:rPr lang="en-US" sz="1600" dirty="0"/>
              <a:t>Concise – arrangement so meaning obvious at a glance, feature emphasized </a:t>
            </a:r>
          </a:p>
          <a:p>
            <a:pPr marL="339725" indent="-339725">
              <a:buFont typeface="Wingdings" panose="05000000000000000000" pitchFamily="2" charset="2"/>
              <a:buChar char="v"/>
            </a:pPr>
            <a:r>
              <a:rPr lang="en-US" sz="1600" dirty="0"/>
              <a:t>Able to understand in isolation – including abbreviations</a:t>
            </a:r>
          </a:p>
          <a:p>
            <a:pPr marL="339725" indent="-339725">
              <a:buFont typeface="Wingdings" panose="05000000000000000000" pitchFamily="2" charset="2"/>
              <a:buChar char="v"/>
            </a:pPr>
            <a:r>
              <a:rPr lang="en-US" sz="1600" dirty="0"/>
              <a:t>Do not use tabs or spaces to create a table, use the word processer’s table interface </a:t>
            </a:r>
          </a:p>
        </p:txBody>
      </p:sp>
      <p:sp>
        <p:nvSpPr>
          <p:cNvPr id="4" name="TextBox 3">
            <a:extLst>
              <a:ext uri="{FF2B5EF4-FFF2-40B4-BE49-F238E27FC236}">
                <a16:creationId xmlns:a16="http://schemas.microsoft.com/office/drawing/2014/main" id="{7856017F-BBD8-4767-A809-F5D5205B55B2}"/>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199-209</a:t>
            </a:r>
          </a:p>
        </p:txBody>
      </p:sp>
      <p:sp>
        <p:nvSpPr>
          <p:cNvPr id="6" name="TextBox 5">
            <a:extLst>
              <a:ext uri="{FF2B5EF4-FFF2-40B4-BE49-F238E27FC236}">
                <a16:creationId xmlns:a16="http://schemas.microsoft.com/office/drawing/2014/main" id="{D75E5521-0890-4E34-B15D-D74A4AFE5428}"/>
              </a:ext>
            </a:extLst>
          </p:cNvPr>
          <p:cNvSpPr txBox="1"/>
          <p:nvPr/>
        </p:nvSpPr>
        <p:spPr>
          <a:xfrm>
            <a:off x="1367245" y="3941059"/>
            <a:ext cx="9588136" cy="2119042"/>
          </a:xfrm>
          <a:prstGeom prst="rect">
            <a:avLst/>
          </a:prstGeom>
          <a:noFill/>
        </p:spPr>
        <p:txBody>
          <a:bodyPr wrap="square">
            <a:spAutoFit/>
          </a:bodyPr>
          <a:lstStyle/>
          <a:p>
            <a:pPr marL="742950" lvl="1" indent="-285750">
              <a:lnSpc>
                <a:spcPct val="150000"/>
              </a:lnSpc>
              <a:buFont typeface="Wingdings" panose="05000000000000000000" pitchFamily="2" charset="2"/>
              <a:buChar char="q"/>
            </a:pPr>
            <a:r>
              <a:rPr lang="en-US" b="1" u="sng" dirty="0">
                <a:solidFill>
                  <a:srgbClr val="0070C0"/>
                </a:solidFill>
              </a:rPr>
              <a:t>Number</a:t>
            </a:r>
            <a:r>
              <a:rPr lang="en-US" dirty="0">
                <a:solidFill>
                  <a:srgbClr val="0070C0"/>
                </a:solidFill>
              </a:rPr>
              <a:t>: first line, bold, “</a:t>
            </a:r>
            <a:r>
              <a:rPr lang="en-US" b="1" dirty="0">
                <a:solidFill>
                  <a:srgbClr val="0070C0"/>
                </a:solidFill>
              </a:rPr>
              <a:t>Table 1</a:t>
            </a:r>
            <a:r>
              <a:rPr lang="en-US" dirty="0">
                <a:solidFill>
                  <a:srgbClr val="0070C0"/>
                </a:solidFill>
              </a:rPr>
              <a:t>”</a:t>
            </a:r>
          </a:p>
          <a:p>
            <a:pPr marL="742950" lvl="1" indent="-285750">
              <a:lnSpc>
                <a:spcPct val="150000"/>
              </a:lnSpc>
              <a:buFont typeface="Wingdings" panose="05000000000000000000" pitchFamily="2" charset="2"/>
              <a:buChar char="q"/>
            </a:pPr>
            <a:r>
              <a:rPr lang="en-US" b="1" u="sng" dirty="0">
                <a:solidFill>
                  <a:srgbClr val="0070C0"/>
                </a:solidFill>
              </a:rPr>
              <a:t>Title</a:t>
            </a:r>
            <a:r>
              <a:rPr lang="en-US" dirty="0">
                <a:solidFill>
                  <a:srgbClr val="0070C0"/>
                </a:solidFill>
              </a:rPr>
              <a:t>: italics title case, capitalize first letter, no period</a:t>
            </a:r>
          </a:p>
          <a:p>
            <a:pPr marL="742950" lvl="1" indent="-285750">
              <a:lnSpc>
                <a:spcPct val="150000"/>
              </a:lnSpc>
              <a:buFont typeface="Wingdings" panose="05000000000000000000" pitchFamily="2" charset="2"/>
              <a:buChar char="q"/>
            </a:pPr>
            <a:r>
              <a:rPr lang="en-US" b="1" u="sng" dirty="0">
                <a:solidFill>
                  <a:srgbClr val="0070C0"/>
                </a:solidFill>
              </a:rPr>
              <a:t>Headings</a:t>
            </a:r>
            <a:r>
              <a:rPr lang="en-US" dirty="0">
                <a:solidFill>
                  <a:srgbClr val="0070C0"/>
                </a:solidFill>
              </a:rPr>
              <a:t>: various ways </a:t>
            </a:r>
          </a:p>
          <a:p>
            <a:pPr marL="742950" lvl="1" indent="-285750">
              <a:lnSpc>
                <a:spcPct val="150000"/>
              </a:lnSpc>
              <a:buFont typeface="Wingdings" panose="05000000000000000000" pitchFamily="2" charset="2"/>
              <a:buChar char="q"/>
            </a:pPr>
            <a:r>
              <a:rPr lang="en-US" b="1" u="sng" dirty="0">
                <a:solidFill>
                  <a:srgbClr val="0070C0"/>
                </a:solidFill>
              </a:rPr>
              <a:t>Body</a:t>
            </a:r>
            <a:r>
              <a:rPr lang="en-US" dirty="0">
                <a:solidFill>
                  <a:srgbClr val="0070C0"/>
                </a:solidFill>
              </a:rPr>
              <a:t>: may be single-spaced, one-and-a-half spaced, or double spaced</a:t>
            </a:r>
          </a:p>
          <a:p>
            <a:pPr marL="742950" lvl="1" indent="-285750">
              <a:lnSpc>
                <a:spcPct val="150000"/>
              </a:lnSpc>
              <a:buFont typeface="Wingdings" panose="05000000000000000000" pitchFamily="2" charset="2"/>
              <a:buChar char="q"/>
            </a:pPr>
            <a:r>
              <a:rPr lang="en-US" b="1" u="sng" dirty="0">
                <a:solidFill>
                  <a:srgbClr val="0070C0"/>
                </a:solidFill>
              </a:rPr>
              <a:t>Notes</a:t>
            </a:r>
            <a:r>
              <a:rPr lang="en-US" dirty="0">
                <a:solidFill>
                  <a:srgbClr val="0070C0"/>
                </a:solidFill>
              </a:rPr>
              <a:t>: 3 types (general, specific, &amp; probability), optional, under table, doubled spaced</a:t>
            </a:r>
          </a:p>
        </p:txBody>
      </p:sp>
      <p:sp>
        <p:nvSpPr>
          <p:cNvPr id="8" name="TextBox 7">
            <a:extLst>
              <a:ext uri="{FF2B5EF4-FFF2-40B4-BE49-F238E27FC236}">
                <a16:creationId xmlns:a16="http://schemas.microsoft.com/office/drawing/2014/main" id="{69062F29-6DD7-430D-AD6D-F5A283DE35FE}"/>
              </a:ext>
            </a:extLst>
          </p:cNvPr>
          <p:cNvSpPr txBox="1"/>
          <p:nvPr/>
        </p:nvSpPr>
        <p:spPr>
          <a:xfrm>
            <a:off x="4598126" y="6392445"/>
            <a:ext cx="7376160" cy="369332"/>
          </a:xfrm>
          <a:prstGeom prst="rect">
            <a:avLst/>
          </a:prstGeom>
          <a:noFill/>
        </p:spPr>
        <p:txBody>
          <a:bodyPr wrap="square">
            <a:spAutoFit/>
          </a:bodyPr>
          <a:lstStyle/>
          <a:p>
            <a:pPr algn="r"/>
            <a:r>
              <a:rPr lang="en-US" dirty="0">
                <a:hlinkClick r:id="rId2"/>
              </a:rPr>
              <a:t>https://apastyle.apa.org/style-grammar-guidelines/tables-figures/tables</a:t>
            </a:r>
            <a:r>
              <a:rPr lang="en-US" dirty="0"/>
              <a:t> </a:t>
            </a:r>
          </a:p>
        </p:txBody>
      </p:sp>
    </p:spTree>
    <p:extLst>
      <p:ext uri="{BB962C8B-B14F-4D97-AF65-F5344CB8AC3E}">
        <p14:creationId xmlns:p14="http://schemas.microsoft.com/office/powerpoint/2010/main" val="2639975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AB315F-0CC0-45DD-AEA7-362173D3DCA1}"/>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200</a:t>
            </a:r>
          </a:p>
        </p:txBody>
      </p:sp>
      <p:pic>
        <p:nvPicPr>
          <p:cNvPr id="1026" name="Picture 2" descr="Diagram of the components of a prototypical table (here, a frequency table), including the table number, title, body, and notes.">
            <a:extLst>
              <a:ext uri="{FF2B5EF4-FFF2-40B4-BE49-F238E27FC236}">
                <a16:creationId xmlns:a16="http://schemas.microsoft.com/office/drawing/2014/main" id="{69F51E7D-EA1B-4B8B-8892-4231A1F65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95249"/>
            <a:ext cx="6329362" cy="62543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722E20-2645-4BBC-A2B2-64C739F64266}"/>
              </a:ext>
            </a:extLst>
          </p:cNvPr>
          <p:cNvSpPr txBox="1"/>
          <p:nvPr/>
        </p:nvSpPr>
        <p:spPr>
          <a:xfrm>
            <a:off x="3161211" y="6392445"/>
            <a:ext cx="8802188" cy="369332"/>
          </a:xfrm>
          <a:prstGeom prst="rect">
            <a:avLst/>
          </a:prstGeom>
          <a:noFill/>
        </p:spPr>
        <p:txBody>
          <a:bodyPr wrap="square">
            <a:spAutoFit/>
          </a:bodyPr>
          <a:lstStyle/>
          <a:p>
            <a:pPr algn="r"/>
            <a:r>
              <a:rPr lang="en-US" dirty="0">
                <a:hlinkClick r:id="rId3"/>
              </a:rPr>
              <a:t>https://apastyle.apa.org/style-grammar-guidelines/tables-figures/sample-tables</a:t>
            </a:r>
            <a:r>
              <a:rPr lang="en-US" dirty="0"/>
              <a:t> </a:t>
            </a:r>
          </a:p>
        </p:txBody>
      </p:sp>
      <p:sp>
        <p:nvSpPr>
          <p:cNvPr id="8" name="TextBox 7">
            <a:extLst>
              <a:ext uri="{FF2B5EF4-FFF2-40B4-BE49-F238E27FC236}">
                <a16:creationId xmlns:a16="http://schemas.microsoft.com/office/drawing/2014/main" id="{C36CAA67-44BF-4BB5-83DC-2B62F4D07EE9}"/>
              </a:ext>
            </a:extLst>
          </p:cNvPr>
          <p:cNvSpPr txBox="1"/>
          <p:nvPr/>
        </p:nvSpPr>
        <p:spPr>
          <a:xfrm>
            <a:off x="7646124" y="1149531"/>
            <a:ext cx="4204064" cy="4247317"/>
          </a:xfrm>
          <a:prstGeom prst="rect">
            <a:avLst/>
          </a:prstGeom>
          <a:noFill/>
        </p:spPr>
        <p:txBody>
          <a:bodyPr wrap="square">
            <a:spAutoFit/>
          </a:bodyPr>
          <a:lstStyle/>
          <a:p>
            <a:pPr algn="ctr"/>
            <a:r>
              <a:rPr lang="en-US" b="1" u="sng" dirty="0">
                <a:solidFill>
                  <a:schemeClr val="bg2">
                    <a:lumMod val="25000"/>
                  </a:schemeClr>
                </a:solidFill>
              </a:rPr>
              <a:t>Empty cells </a:t>
            </a:r>
          </a:p>
          <a:p>
            <a:pPr algn="ctr"/>
            <a:endParaRPr lang="en-US" b="1" u="sng"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Leave blank if not applicable</a:t>
            </a:r>
          </a:p>
          <a:p>
            <a:pPr marL="285750" indent="-285750">
              <a:buFont typeface="Arial" panose="020B0604020202020204" pitchFamily="34" charset="0"/>
              <a:buChar char="•"/>
            </a:pPr>
            <a:endParaRPr lang="en-US"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Enter a dash if a cell can not be filled or the data was not obtained or are not reported</a:t>
            </a:r>
          </a:p>
          <a:p>
            <a:pPr marL="285750" indent="-285750">
              <a:buFont typeface="Arial" panose="020B0604020202020204" pitchFamily="34" charset="0"/>
              <a:buChar char="•"/>
            </a:pPr>
            <a:endParaRPr lang="en-US"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Explain in a general or specific note</a:t>
            </a:r>
          </a:p>
          <a:p>
            <a:pPr marL="285750" indent="-285750">
              <a:buFont typeface="Arial" panose="020B0604020202020204" pitchFamily="34" charset="0"/>
              <a:buChar char="•"/>
            </a:pPr>
            <a:endParaRPr lang="en-US"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Use a dash on the diagonal of a correlation matrix (no explanation needed)</a:t>
            </a:r>
          </a:p>
          <a:p>
            <a:pPr marL="285750" indent="-285750">
              <a:buFont typeface="Arial" panose="020B0604020202020204" pitchFamily="34" charset="0"/>
              <a:buChar char="•"/>
            </a:pPr>
            <a:endParaRPr lang="en-US" dirty="0">
              <a:solidFill>
                <a:schemeClr val="bg2">
                  <a:lumMod val="25000"/>
                </a:schemeClr>
              </a:solidFill>
            </a:endParaRPr>
          </a:p>
          <a:p>
            <a:endParaRPr lang="en-US" dirty="0">
              <a:solidFill>
                <a:schemeClr val="bg2">
                  <a:lumMod val="25000"/>
                </a:schemeClr>
              </a:solidFill>
            </a:endParaRPr>
          </a:p>
        </p:txBody>
      </p:sp>
    </p:spTree>
    <p:extLst>
      <p:ext uri="{BB962C8B-B14F-4D97-AF65-F5344CB8AC3E}">
        <p14:creationId xmlns:p14="http://schemas.microsoft.com/office/powerpoint/2010/main" val="946568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E99A-04B7-419F-9E5B-6AB59F82322D}"/>
              </a:ext>
            </a:extLst>
          </p:cNvPr>
          <p:cNvSpPr>
            <a:spLocks noGrp="1"/>
          </p:cNvSpPr>
          <p:nvPr>
            <p:ph type="title"/>
          </p:nvPr>
        </p:nvSpPr>
        <p:spPr/>
        <p:txBody>
          <a:bodyPr/>
          <a:lstStyle/>
          <a:p>
            <a:r>
              <a:rPr lang="en-US" dirty="0"/>
              <a:t>Sample Table</a:t>
            </a:r>
          </a:p>
        </p:txBody>
      </p:sp>
      <p:graphicFrame>
        <p:nvGraphicFramePr>
          <p:cNvPr id="5" name="Content Placeholder 4">
            <a:extLst>
              <a:ext uri="{FF2B5EF4-FFF2-40B4-BE49-F238E27FC236}">
                <a16:creationId xmlns:a16="http://schemas.microsoft.com/office/drawing/2014/main" id="{5A27435B-E908-49F2-B5C1-B3A2E643A425}"/>
              </a:ext>
            </a:extLst>
          </p:cNvPr>
          <p:cNvGraphicFramePr>
            <a:graphicFrameLocks noGrp="1"/>
          </p:cNvGraphicFramePr>
          <p:nvPr>
            <p:ph idx="1"/>
            <p:extLst>
              <p:ext uri="{D42A27DB-BD31-4B8C-83A1-F6EECF244321}">
                <p14:modId xmlns:p14="http://schemas.microsoft.com/office/powerpoint/2010/main" val="1715031931"/>
              </p:ext>
            </p:extLst>
          </p:nvPr>
        </p:nvGraphicFramePr>
        <p:xfrm>
          <a:off x="4942115" y="758118"/>
          <a:ext cx="5847806" cy="4907880"/>
        </p:xfrm>
        <a:graphic>
          <a:graphicData uri="http://schemas.openxmlformats.org/drawingml/2006/table">
            <a:tbl>
              <a:tblPr/>
              <a:tblGrid>
                <a:gridCol w="1644398">
                  <a:extLst>
                    <a:ext uri="{9D8B030D-6E8A-4147-A177-3AD203B41FA5}">
                      <a16:colId xmlns:a16="http://schemas.microsoft.com/office/drawing/2014/main" val="781435665"/>
                    </a:ext>
                  </a:extLst>
                </a:gridCol>
                <a:gridCol w="525426">
                  <a:extLst>
                    <a:ext uri="{9D8B030D-6E8A-4147-A177-3AD203B41FA5}">
                      <a16:colId xmlns:a16="http://schemas.microsoft.com/office/drawing/2014/main" val="3861393187"/>
                    </a:ext>
                  </a:extLst>
                </a:gridCol>
                <a:gridCol w="525426">
                  <a:extLst>
                    <a:ext uri="{9D8B030D-6E8A-4147-A177-3AD203B41FA5}">
                      <a16:colId xmlns:a16="http://schemas.microsoft.com/office/drawing/2014/main" val="3877739400"/>
                    </a:ext>
                  </a:extLst>
                </a:gridCol>
                <a:gridCol w="525426">
                  <a:extLst>
                    <a:ext uri="{9D8B030D-6E8A-4147-A177-3AD203B41FA5}">
                      <a16:colId xmlns:a16="http://schemas.microsoft.com/office/drawing/2014/main" val="2012285938"/>
                    </a:ext>
                  </a:extLst>
                </a:gridCol>
                <a:gridCol w="525426">
                  <a:extLst>
                    <a:ext uri="{9D8B030D-6E8A-4147-A177-3AD203B41FA5}">
                      <a16:colId xmlns:a16="http://schemas.microsoft.com/office/drawing/2014/main" val="3242430843"/>
                    </a:ext>
                  </a:extLst>
                </a:gridCol>
                <a:gridCol w="525426">
                  <a:extLst>
                    <a:ext uri="{9D8B030D-6E8A-4147-A177-3AD203B41FA5}">
                      <a16:colId xmlns:a16="http://schemas.microsoft.com/office/drawing/2014/main" val="1797747847"/>
                    </a:ext>
                  </a:extLst>
                </a:gridCol>
                <a:gridCol w="525426">
                  <a:extLst>
                    <a:ext uri="{9D8B030D-6E8A-4147-A177-3AD203B41FA5}">
                      <a16:colId xmlns:a16="http://schemas.microsoft.com/office/drawing/2014/main" val="3162835441"/>
                    </a:ext>
                  </a:extLst>
                </a:gridCol>
                <a:gridCol w="525426">
                  <a:extLst>
                    <a:ext uri="{9D8B030D-6E8A-4147-A177-3AD203B41FA5}">
                      <a16:colId xmlns:a16="http://schemas.microsoft.com/office/drawing/2014/main" val="2858684067"/>
                    </a:ext>
                  </a:extLst>
                </a:gridCol>
                <a:gridCol w="525426">
                  <a:extLst>
                    <a:ext uri="{9D8B030D-6E8A-4147-A177-3AD203B41FA5}">
                      <a16:colId xmlns:a16="http://schemas.microsoft.com/office/drawing/2014/main" val="407575804"/>
                    </a:ext>
                  </a:extLst>
                </a:gridCol>
              </a:tblGrid>
              <a:tr h="204495">
                <a:tc>
                  <a:txBody>
                    <a:bodyPr/>
                    <a:lstStyle/>
                    <a:p>
                      <a:pPr algn="ctr" fontAlgn="base"/>
                      <a:r>
                        <a:rPr lang="en-US" sz="800" dirty="0">
                          <a:effectLst/>
                        </a:rPr>
                        <a:t>Baseline characteristic</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gridSpan="2">
                  <a:txBody>
                    <a:bodyPr/>
                    <a:lstStyle/>
                    <a:p>
                      <a:pPr algn="ctr" fontAlgn="base"/>
                      <a:r>
                        <a:rPr lang="en-US" sz="800" dirty="0">
                          <a:effectLst/>
                        </a:rPr>
                        <a:t>Guided self-help</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800" dirty="0">
                          <a:effectLst/>
                        </a:rPr>
                        <a:t>Unguided self-help</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800" dirty="0">
                          <a:effectLst/>
                        </a:rPr>
                        <a:t>Wait-list control</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800" dirty="0">
                          <a:effectLst/>
                        </a:rPr>
                        <a:t>Full sample</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2047686850"/>
                  </a:ext>
                </a:extLst>
              </a:tr>
              <a:tr h="204495">
                <a:tc>
                  <a:txBody>
                    <a:bodyPr/>
                    <a:lstStyle/>
                    <a:p>
                      <a:pPr fontAlgn="base"/>
                      <a:r>
                        <a:rPr lang="en-US" sz="800" dirty="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42130686"/>
                  </a:ext>
                </a:extLst>
              </a:tr>
              <a:tr h="204495">
                <a:tc>
                  <a:txBody>
                    <a:bodyPr/>
                    <a:lstStyle/>
                    <a:p>
                      <a:pPr fontAlgn="base"/>
                      <a:r>
                        <a:rPr lang="en-US" sz="800" dirty="0">
                          <a:effectLst/>
                        </a:rPr>
                        <a:t>Gender</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extLst>
                  <a:ext uri="{0D108BD9-81ED-4DB2-BD59-A6C34878D82A}">
                    <a16:rowId xmlns:a16="http://schemas.microsoft.com/office/drawing/2014/main" val="2908747295"/>
                  </a:ext>
                </a:extLst>
              </a:tr>
              <a:tr h="204495">
                <a:tc>
                  <a:txBody>
                    <a:bodyPr/>
                    <a:lstStyle/>
                    <a:p>
                      <a:pPr fontAlgn="base"/>
                      <a:r>
                        <a:rPr lang="en-US" sz="800" dirty="0">
                          <a:effectLst/>
                        </a:rPr>
                        <a:t>  Female</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25</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23</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68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45.3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395735445"/>
                  </a:ext>
                </a:extLst>
              </a:tr>
              <a:tr h="204495">
                <a:tc>
                  <a:txBody>
                    <a:bodyPr/>
                    <a:lstStyle/>
                    <a:p>
                      <a:pPr fontAlgn="base"/>
                      <a:r>
                        <a:rPr lang="en-US" sz="800">
                          <a:effectLst/>
                        </a:rPr>
                        <a:t>  Male</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25</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60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82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54.7</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655701331"/>
                  </a:ext>
                </a:extLst>
              </a:tr>
              <a:tr h="204495">
                <a:tc>
                  <a:txBody>
                    <a:bodyPr/>
                    <a:lstStyle/>
                    <a:p>
                      <a:pPr fontAlgn="base"/>
                      <a:r>
                        <a:rPr lang="en-US" sz="800" dirty="0">
                          <a:effectLst/>
                        </a:rPr>
                        <a:t>Marital status</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871053128"/>
                  </a:ext>
                </a:extLst>
              </a:tr>
              <a:tr h="204495">
                <a:tc>
                  <a:txBody>
                    <a:bodyPr/>
                    <a:lstStyle/>
                    <a:p>
                      <a:pPr fontAlgn="base"/>
                      <a:r>
                        <a:rPr lang="en-US" sz="800" dirty="0">
                          <a:effectLst/>
                        </a:rPr>
                        <a:t>  Single</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13</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26 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27.3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469884186"/>
                  </a:ext>
                </a:extLst>
              </a:tr>
              <a:tr h="204495">
                <a:tc>
                  <a:txBody>
                    <a:bodyPr/>
                    <a:lstStyle/>
                    <a:p>
                      <a:pPr fontAlgn="base"/>
                      <a:r>
                        <a:rPr lang="en-US" sz="800">
                          <a:effectLst/>
                        </a:rPr>
                        <a:t>  Married/partnered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35</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38 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101 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67.3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406437632"/>
                  </a:ext>
                </a:extLst>
              </a:tr>
              <a:tr h="204495">
                <a:tc>
                  <a:txBody>
                    <a:bodyPr/>
                    <a:lstStyle/>
                    <a:p>
                      <a:pPr fontAlgn="base"/>
                      <a:r>
                        <a:rPr lang="en-US" sz="800">
                          <a:effectLst/>
                        </a:rPr>
                        <a:t>  Divorced/widowed</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39531096"/>
                  </a:ext>
                </a:extLst>
              </a:tr>
              <a:tr h="204495">
                <a:tc>
                  <a:txBody>
                    <a:bodyPr/>
                    <a:lstStyle/>
                    <a:p>
                      <a:pPr fontAlgn="base"/>
                      <a:r>
                        <a:rPr lang="en-US" sz="800">
                          <a:effectLst/>
                        </a:rPr>
                        <a:t>  Other</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61506892"/>
                  </a:ext>
                </a:extLst>
              </a:tr>
              <a:tr h="204495">
                <a:tc>
                  <a:txBody>
                    <a:bodyPr/>
                    <a:lstStyle/>
                    <a:p>
                      <a:pPr fontAlgn="base"/>
                      <a:r>
                        <a:rPr lang="en-US" sz="800">
                          <a:effectLst/>
                        </a:rPr>
                        <a:t>Children </a:t>
                      </a:r>
                      <a:r>
                        <a:rPr lang="en-US" sz="800" baseline="30000">
                          <a:effectLst/>
                        </a:rPr>
                        <a:t>a</a:t>
                      </a:r>
                      <a:endParaRPr lang="en-US" sz="800">
                        <a:effectLst/>
                      </a:endParaRPr>
                    </a:p>
                  </a:txBody>
                  <a:tcPr marL="0" marR="0" marT="0" marB="0" anchor="ctr">
                    <a:lnL>
                      <a:noFill/>
                    </a:lnL>
                    <a:lnR>
                      <a:noFill/>
                    </a:lnR>
                    <a:lnT>
                      <a:noFill/>
                    </a:lnT>
                    <a:lnB>
                      <a:noFill/>
                    </a:lnB>
                    <a:solidFill>
                      <a:srgbClr val="FFFFFF"/>
                    </a:solidFill>
                  </a:tcPr>
                </a:tc>
                <a:tc>
                  <a:txBody>
                    <a:bodyPr/>
                    <a:lstStyle/>
                    <a:p>
                      <a:pPr algn="ctr" fontAlgn="base"/>
                      <a:r>
                        <a:rPr lang="en-US" sz="800">
                          <a:effectLst/>
                        </a:rPr>
                        <a:t> 26</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52</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26 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49.3 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110965361"/>
                  </a:ext>
                </a:extLst>
              </a:tr>
              <a:tr h="204495">
                <a:tc>
                  <a:txBody>
                    <a:bodyPr/>
                    <a:lstStyle/>
                    <a:p>
                      <a:pPr fontAlgn="base"/>
                      <a:r>
                        <a:rPr lang="en-US" sz="800">
                          <a:effectLst/>
                        </a:rPr>
                        <a:t>Cohabitating</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74 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36</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72 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99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66.0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620998959"/>
                  </a:ext>
                </a:extLst>
              </a:tr>
              <a:tr h="204495">
                <a:tc>
                  <a:txBody>
                    <a:bodyPr/>
                    <a:lstStyle/>
                    <a:p>
                      <a:pPr fontAlgn="base"/>
                      <a:r>
                        <a:rPr lang="en-US" sz="800" dirty="0">
                          <a:effectLst/>
                        </a:rPr>
                        <a:t> Highest educational level</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25296762"/>
                  </a:ext>
                </a:extLst>
              </a:tr>
              <a:tr h="204495">
                <a:tc>
                  <a:txBody>
                    <a:bodyPr/>
                    <a:lstStyle/>
                    <a:p>
                      <a:pPr fontAlgn="base"/>
                      <a:r>
                        <a:rPr lang="en-US" sz="800">
                          <a:effectLst/>
                        </a:rPr>
                        <a:t>   Middle school</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90423400"/>
                  </a:ext>
                </a:extLst>
              </a:tr>
              <a:tr h="204495">
                <a:tc>
                  <a:txBody>
                    <a:bodyPr/>
                    <a:lstStyle/>
                    <a:p>
                      <a:pPr fontAlgn="base"/>
                      <a:r>
                        <a:rPr lang="en-US" sz="800" dirty="0">
                          <a:effectLst/>
                        </a:rPr>
                        <a:t>   High school/some college</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22</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44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34</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13</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34.7 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470116091"/>
                  </a:ext>
                </a:extLst>
              </a:tr>
              <a:tr h="204495">
                <a:tc>
                  <a:txBody>
                    <a:bodyPr/>
                    <a:lstStyle/>
                    <a:p>
                      <a:pPr fontAlgn="base"/>
                      <a:r>
                        <a:rPr lang="en-US" sz="800" dirty="0">
                          <a:effectLst/>
                        </a:rPr>
                        <a:t>   University or postgraduate degree</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60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89 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59.3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575791057"/>
                  </a:ext>
                </a:extLst>
              </a:tr>
              <a:tr h="204495">
                <a:tc>
                  <a:txBody>
                    <a:bodyPr/>
                    <a:lstStyle/>
                    <a:p>
                      <a:pPr fontAlgn="base"/>
                      <a:r>
                        <a:rPr lang="en-US" sz="800">
                          <a:effectLst/>
                        </a:rPr>
                        <a:t>Employment</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21476671"/>
                  </a:ext>
                </a:extLst>
              </a:tr>
              <a:tr h="204495">
                <a:tc>
                  <a:txBody>
                    <a:bodyPr/>
                    <a:lstStyle/>
                    <a:p>
                      <a:pPr fontAlgn="base"/>
                      <a:r>
                        <a:rPr lang="en-US" sz="800">
                          <a:effectLst/>
                        </a:rPr>
                        <a:t>  Unemployed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10 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6.7 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720909233"/>
                  </a:ext>
                </a:extLst>
              </a:tr>
              <a:tr h="204495">
                <a:tc>
                  <a:txBody>
                    <a:bodyPr/>
                    <a:lstStyle/>
                    <a:p>
                      <a:pPr fontAlgn="base"/>
                      <a:r>
                        <a:rPr lang="en-US" sz="800">
                          <a:effectLst/>
                        </a:rPr>
                        <a:t>  Student</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14 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3</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12.0 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91058222"/>
                  </a:ext>
                </a:extLst>
              </a:tr>
              <a:tr h="204495">
                <a:tc>
                  <a:txBody>
                    <a:bodyPr/>
                    <a:lstStyle/>
                    <a:p>
                      <a:pPr fontAlgn="base"/>
                      <a:r>
                        <a:rPr lang="en-US" sz="800">
                          <a:effectLst/>
                        </a:rPr>
                        <a:t>  Employed</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30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58</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40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80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99 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66.0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46039465"/>
                  </a:ext>
                </a:extLst>
              </a:tr>
              <a:tr h="204495">
                <a:tc>
                  <a:txBody>
                    <a:bodyPr/>
                    <a:lstStyle/>
                    <a:p>
                      <a:pPr fontAlgn="base"/>
                      <a:r>
                        <a:rPr lang="en-US" sz="800">
                          <a:effectLst/>
                        </a:rPr>
                        <a:t>  Self-employed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14.0 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32828434"/>
                  </a:ext>
                </a:extLst>
              </a:tr>
              <a:tr h="204495">
                <a:tc>
                  <a:txBody>
                    <a:bodyPr/>
                    <a:lstStyle/>
                    <a:p>
                      <a:pPr fontAlgn="base"/>
                      <a:r>
                        <a:rPr lang="en-US" sz="800">
                          <a:effectLst/>
                        </a:rPr>
                        <a:t>  Retired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0 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71683461"/>
                  </a:ext>
                </a:extLst>
              </a:tr>
              <a:tr h="204495">
                <a:tc>
                  <a:txBody>
                    <a:bodyPr/>
                    <a:lstStyle/>
                    <a:p>
                      <a:pPr fontAlgn="t"/>
                      <a:r>
                        <a:rPr lang="en-US" sz="800" dirty="0">
                          <a:effectLst/>
                        </a:rPr>
                        <a:t>Previous psychological treatment </a:t>
                      </a:r>
                      <a:r>
                        <a:rPr lang="en-US" sz="800" baseline="30000" dirty="0">
                          <a:effectLst/>
                        </a:rPr>
                        <a:t>a</a:t>
                      </a:r>
                      <a:endParaRPr lang="en-US" sz="8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800">
                          <a:effectLst/>
                        </a:rPr>
                        <a:t> 17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36 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48</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59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39.3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902093813"/>
                  </a:ext>
                </a:extLst>
              </a:tr>
              <a:tr h="204495">
                <a:tc>
                  <a:txBody>
                    <a:bodyPr/>
                    <a:lstStyle/>
                    <a:p>
                      <a:pPr fontAlgn="t"/>
                      <a:r>
                        <a:rPr lang="en-US" sz="800" dirty="0">
                          <a:effectLst/>
                        </a:rPr>
                        <a:t>Previous psychotropic medication </a:t>
                      </a:r>
                      <a:r>
                        <a:rPr lang="en-US" sz="800" baseline="30000" dirty="0">
                          <a:effectLst/>
                        </a:rPr>
                        <a:t>a</a:t>
                      </a:r>
                      <a:endParaRPr lang="en-US" sz="8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12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13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26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11</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22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30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20.0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30564960"/>
                  </a:ext>
                </a:extLst>
              </a:tr>
            </a:tbl>
          </a:graphicData>
        </a:graphic>
      </p:graphicFrame>
      <p:sp>
        <p:nvSpPr>
          <p:cNvPr id="4" name="Text Placeholder 3">
            <a:extLst>
              <a:ext uri="{FF2B5EF4-FFF2-40B4-BE49-F238E27FC236}">
                <a16:creationId xmlns:a16="http://schemas.microsoft.com/office/drawing/2014/main" id="{EAA89AE2-52FC-466B-908D-6C2930A1E9A5}"/>
              </a:ext>
            </a:extLst>
          </p:cNvPr>
          <p:cNvSpPr>
            <a:spLocks noGrp="1"/>
          </p:cNvSpPr>
          <p:nvPr>
            <p:ph type="body" sz="half" idx="2"/>
          </p:nvPr>
        </p:nvSpPr>
        <p:spPr/>
        <p:txBody>
          <a:bodyPr/>
          <a:lstStyle/>
          <a:p>
            <a:r>
              <a:rPr lang="en-US" dirty="0"/>
              <a:t>Demographic Characteristics</a:t>
            </a:r>
          </a:p>
        </p:txBody>
      </p:sp>
      <p:sp>
        <p:nvSpPr>
          <p:cNvPr id="6" name="Rectangle 1">
            <a:extLst>
              <a:ext uri="{FF2B5EF4-FFF2-40B4-BE49-F238E27FC236}">
                <a16:creationId xmlns:a16="http://schemas.microsoft.com/office/drawing/2014/main" id="{2AE391D7-725D-4D20-9490-4BAD63B3D2F4}"/>
              </a:ext>
            </a:extLst>
          </p:cNvPr>
          <p:cNvSpPr>
            <a:spLocks noChangeArrowheads="1"/>
          </p:cNvSpPr>
          <p:nvPr/>
        </p:nvSpPr>
        <p:spPr bwMode="auto">
          <a:xfrm>
            <a:off x="4942115" y="5655547"/>
            <a:ext cx="6988628" cy="1081450"/>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ProximaNova"/>
              </a:rPr>
              <a:t>Note.</a:t>
            </a:r>
            <a:r>
              <a:rPr kumimoji="0" lang="en-US" altLang="en-US" sz="1200" b="0" i="0" u="none" strike="noStrike" cap="none" normalizeH="0" baseline="0" dirty="0">
                <a:ln>
                  <a:noFill/>
                </a:ln>
                <a:solidFill>
                  <a:srgbClr val="000000"/>
                </a:solidFill>
                <a:effectLst/>
                <a:latin typeface="ProximaNova"/>
              </a:rPr>
              <a:t>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150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50 for each condition). Participants were on average 39.5 years old (</a:t>
            </a:r>
            <a:r>
              <a:rPr kumimoji="0" lang="en-US" altLang="en-US" sz="1200" b="0" i="1" u="none" strike="noStrike" cap="none" normalizeH="0" baseline="0" dirty="0">
                <a:ln>
                  <a:noFill/>
                </a:ln>
                <a:solidFill>
                  <a:srgbClr val="000000"/>
                </a:solidFill>
                <a:effectLst/>
                <a:latin typeface="ProximaNova"/>
              </a:rPr>
              <a:t>SD</a:t>
            </a:r>
            <a:r>
              <a:rPr kumimoji="0" lang="en-US" altLang="en-US" sz="1200" b="0" i="0" u="none" strike="noStrike" cap="none" normalizeH="0" baseline="0" dirty="0">
                <a:ln>
                  <a:noFill/>
                </a:ln>
                <a:solidFill>
                  <a:srgbClr val="000000"/>
                </a:solidFill>
                <a:effectLst/>
                <a:latin typeface="ProximaNova"/>
              </a:rPr>
              <a:t> = 10.1), and participant age did not differ by condition.</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30000" dirty="0">
                <a:ln>
                  <a:noFill/>
                </a:ln>
                <a:solidFill>
                  <a:srgbClr val="000000"/>
                </a:solidFill>
                <a:effectLst/>
                <a:latin typeface="ProximaNova"/>
              </a:rPr>
              <a:t>a</a:t>
            </a:r>
            <a:r>
              <a:rPr kumimoji="0" lang="en-US" altLang="en-US" sz="1200" b="0" i="0" u="none" strike="noStrike" cap="none" normalizeH="0" baseline="0" dirty="0">
                <a:ln>
                  <a:noFill/>
                </a:ln>
                <a:solidFill>
                  <a:srgbClr val="000000"/>
                </a:solidFill>
                <a:effectLst/>
                <a:latin typeface="ProximaNova"/>
              </a:rPr>
              <a:t> Reflects the number and percentage of participants answering “yes” to this question.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659DFB7A-1A46-4148-9C3E-E84D8FAC9206}"/>
              </a:ext>
            </a:extLst>
          </p:cNvPr>
          <p:cNvSpPr>
            <a:spLocks noChangeArrowheads="1"/>
          </p:cNvSpPr>
          <p:nvPr/>
        </p:nvSpPr>
        <p:spPr bwMode="auto">
          <a:xfrm>
            <a:off x="4942115" y="87524"/>
            <a:ext cx="6030686"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Sociodemographic Characteristics of Participants at Baseline</a:t>
            </a:r>
            <a:endParaRPr kumimoji="0" lang="en-US" altLang="en-US" sz="5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2F9A30B7-2AB8-450F-8B76-BA66E68D19DC}"/>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210</a:t>
            </a:r>
          </a:p>
        </p:txBody>
      </p:sp>
      <p:sp>
        <p:nvSpPr>
          <p:cNvPr id="11" name="Rectangle: Rounded Corners 10">
            <a:extLst>
              <a:ext uri="{FF2B5EF4-FFF2-40B4-BE49-F238E27FC236}">
                <a16:creationId xmlns:a16="http://schemas.microsoft.com/office/drawing/2014/main" id="{F0049020-4417-4997-B9AD-B728AC891A91}"/>
              </a:ext>
            </a:extLst>
          </p:cNvPr>
          <p:cNvSpPr/>
          <p:nvPr/>
        </p:nvSpPr>
        <p:spPr>
          <a:xfrm>
            <a:off x="2865121" y="4618354"/>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a specific note</a:t>
            </a:r>
          </a:p>
        </p:txBody>
      </p:sp>
      <p:cxnSp>
        <p:nvCxnSpPr>
          <p:cNvPr id="13" name="Straight Arrow Connector 12">
            <a:extLst>
              <a:ext uri="{FF2B5EF4-FFF2-40B4-BE49-F238E27FC236}">
                <a16:creationId xmlns:a16="http://schemas.microsoft.com/office/drawing/2014/main" id="{B295F9A4-D019-4D93-B170-1BDCB87D9667}"/>
              </a:ext>
            </a:extLst>
          </p:cNvPr>
          <p:cNvCxnSpPr>
            <a:cxnSpLocks/>
            <a:stCxn id="11" idx="3"/>
          </p:cNvCxnSpPr>
          <p:nvPr/>
        </p:nvCxnSpPr>
        <p:spPr>
          <a:xfrm>
            <a:off x="4441372" y="5014594"/>
            <a:ext cx="1863634" cy="255967"/>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125D36CE-AAB6-458E-973C-7D5D653DF3AE}"/>
              </a:ext>
            </a:extLst>
          </p:cNvPr>
          <p:cNvCxnSpPr>
            <a:cxnSpLocks/>
            <a:stCxn id="11" idx="3"/>
          </p:cNvCxnSpPr>
          <p:nvPr/>
        </p:nvCxnSpPr>
        <p:spPr>
          <a:xfrm>
            <a:off x="4441372" y="5014594"/>
            <a:ext cx="498565" cy="157881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9" name="Rectangle: Rounded Corners 18">
            <a:extLst>
              <a:ext uri="{FF2B5EF4-FFF2-40B4-BE49-F238E27FC236}">
                <a16:creationId xmlns:a16="http://schemas.microsoft.com/office/drawing/2014/main" id="{686EF0EA-56E2-4809-9BF9-2A7CDA056D4F}"/>
              </a:ext>
            </a:extLst>
          </p:cNvPr>
          <p:cNvSpPr/>
          <p:nvPr/>
        </p:nvSpPr>
        <p:spPr>
          <a:xfrm>
            <a:off x="8987245" y="6050984"/>
            <a:ext cx="2943498" cy="34734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a general note</a:t>
            </a:r>
          </a:p>
        </p:txBody>
      </p:sp>
      <p:cxnSp>
        <p:nvCxnSpPr>
          <p:cNvPr id="20" name="Straight Arrow Connector 19">
            <a:extLst>
              <a:ext uri="{FF2B5EF4-FFF2-40B4-BE49-F238E27FC236}">
                <a16:creationId xmlns:a16="http://schemas.microsoft.com/office/drawing/2014/main" id="{91A79D2C-9A0A-4514-AFCC-60601E9C100C}"/>
              </a:ext>
            </a:extLst>
          </p:cNvPr>
          <p:cNvCxnSpPr>
            <a:cxnSpLocks/>
            <a:stCxn id="19" idx="1"/>
          </p:cNvCxnSpPr>
          <p:nvPr/>
        </p:nvCxnSpPr>
        <p:spPr>
          <a:xfrm flipH="1" flipV="1">
            <a:off x="7532915" y="6050985"/>
            <a:ext cx="1454330" cy="1736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4" name="TextBox 23">
            <a:extLst>
              <a:ext uri="{FF2B5EF4-FFF2-40B4-BE49-F238E27FC236}">
                <a16:creationId xmlns:a16="http://schemas.microsoft.com/office/drawing/2014/main" id="{61C3F9D3-5DF8-4FC0-8085-85E305BAF9CF}"/>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2110388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DA10-A9D6-42D7-B4A8-EB4F9F4A5181}"/>
              </a:ext>
            </a:extLst>
          </p:cNvPr>
          <p:cNvSpPr>
            <a:spLocks noGrp="1"/>
          </p:cNvSpPr>
          <p:nvPr>
            <p:ph type="title"/>
          </p:nvPr>
        </p:nvSpPr>
        <p:spPr/>
        <p:txBody>
          <a:bodyPr/>
          <a:lstStyle/>
          <a:p>
            <a:r>
              <a:rPr lang="en-US" dirty="0"/>
              <a:t>Sample Table</a:t>
            </a:r>
          </a:p>
        </p:txBody>
      </p:sp>
      <p:sp>
        <p:nvSpPr>
          <p:cNvPr id="4" name="Text Placeholder 3">
            <a:extLst>
              <a:ext uri="{FF2B5EF4-FFF2-40B4-BE49-F238E27FC236}">
                <a16:creationId xmlns:a16="http://schemas.microsoft.com/office/drawing/2014/main" id="{B6AE808B-C382-4B50-AC93-F0A37663005E}"/>
              </a:ext>
            </a:extLst>
          </p:cNvPr>
          <p:cNvSpPr>
            <a:spLocks noGrp="1"/>
          </p:cNvSpPr>
          <p:nvPr>
            <p:ph type="body" sz="half" idx="2"/>
          </p:nvPr>
        </p:nvSpPr>
        <p:spPr/>
        <p:txBody>
          <a:bodyPr/>
          <a:lstStyle/>
          <a:p>
            <a:r>
              <a:rPr lang="en-US" dirty="0"/>
              <a:t>Several </a:t>
            </a:r>
            <a:r>
              <a:rPr lang="en-US" i="1" dirty="0"/>
              <a:t>t</a:t>
            </a:r>
            <a:r>
              <a:rPr lang="en-US" dirty="0"/>
              <a:t> Tests</a:t>
            </a:r>
          </a:p>
        </p:txBody>
      </p:sp>
      <p:graphicFrame>
        <p:nvGraphicFramePr>
          <p:cNvPr id="14" name="Table 13">
            <a:extLst>
              <a:ext uri="{FF2B5EF4-FFF2-40B4-BE49-F238E27FC236}">
                <a16:creationId xmlns:a16="http://schemas.microsoft.com/office/drawing/2014/main" id="{73E45293-9A90-4264-9597-93651BC5DB56}"/>
              </a:ext>
            </a:extLst>
          </p:cNvPr>
          <p:cNvGraphicFramePr>
            <a:graphicFrameLocks noGrp="1"/>
          </p:cNvGraphicFramePr>
          <p:nvPr>
            <p:extLst>
              <p:ext uri="{D42A27DB-BD31-4B8C-83A1-F6EECF244321}">
                <p14:modId xmlns:p14="http://schemas.microsoft.com/office/powerpoint/2010/main" val="626723312"/>
              </p:ext>
            </p:extLst>
          </p:nvPr>
        </p:nvGraphicFramePr>
        <p:xfrm>
          <a:off x="4952970" y="1333107"/>
          <a:ext cx="6725227" cy="1547251"/>
        </p:xfrm>
        <a:graphic>
          <a:graphicData uri="http://schemas.openxmlformats.org/drawingml/2006/table">
            <a:tbl>
              <a:tblPr/>
              <a:tblGrid>
                <a:gridCol w="2365711">
                  <a:extLst>
                    <a:ext uri="{9D8B030D-6E8A-4147-A177-3AD203B41FA5}">
                      <a16:colId xmlns:a16="http://schemas.microsoft.com/office/drawing/2014/main" val="297030121"/>
                    </a:ext>
                  </a:extLst>
                </a:gridCol>
                <a:gridCol w="622788">
                  <a:extLst>
                    <a:ext uri="{9D8B030D-6E8A-4147-A177-3AD203B41FA5}">
                      <a16:colId xmlns:a16="http://schemas.microsoft.com/office/drawing/2014/main" val="4238389301"/>
                    </a:ext>
                  </a:extLst>
                </a:gridCol>
                <a:gridCol w="622788">
                  <a:extLst>
                    <a:ext uri="{9D8B030D-6E8A-4147-A177-3AD203B41FA5}">
                      <a16:colId xmlns:a16="http://schemas.microsoft.com/office/drawing/2014/main" val="1120451884"/>
                    </a:ext>
                  </a:extLst>
                </a:gridCol>
                <a:gridCol w="622788">
                  <a:extLst>
                    <a:ext uri="{9D8B030D-6E8A-4147-A177-3AD203B41FA5}">
                      <a16:colId xmlns:a16="http://schemas.microsoft.com/office/drawing/2014/main" val="1717915081"/>
                    </a:ext>
                  </a:extLst>
                </a:gridCol>
                <a:gridCol w="622788">
                  <a:extLst>
                    <a:ext uri="{9D8B030D-6E8A-4147-A177-3AD203B41FA5}">
                      <a16:colId xmlns:a16="http://schemas.microsoft.com/office/drawing/2014/main" val="1685138642"/>
                    </a:ext>
                  </a:extLst>
                </a:gridCol>
                <a:gridCol w="622788">
                  <a:extLst>
                    <a:ext uri="{9D8B030D-6E8A-4147-A177-3AD203B41FA5}">
                      <a16:colId xmlns:a16="http://schemas.microsoft.com/office/drawing/2014/main" val="2448300381"/>
                    </a:ext>
                  </a:extLst>
                </a:gridCol>
                <a:gridCol w="622788">
                  <a:extLst>
                    <a:ext uri="{9D8B030D-6E8A-4147-A177-3AD203B41FA5}">
                      <a16:colId xmlns:a16="http://schemas.microsoft.com/office/drawing/2014/main" val="1555781771"/>
                    </a:ext>
                  </a:extLst>
                </a:gridCol>
                <a:gridCol w="622788">
                  <a:extLst>
                    <a:ext uri="{9D8B030D-6E8A-4147-A177-3AD203B41FA5}">
                      <a16:colId xmlns:a16="http://schemas.microsoft.com/office/drawing/2014/main" val="4097846193"/>
                    </a:ext>
                  </a:extLst>
                </a:gridCol>
              </a:tblGrid>
              <a:tr h="183371">
                <a:tc>
                  <a:txBody>
                    <a:bodyPr/>
                    <a:lstStyle/>
                    <a:p>
                      <a:pPr algn="ctr" fontAlgn="base"/>
                      <a:r>
                        <a:rPr lang="en-US" sz="1100" dirty="0">
                          <a:effectLst/>
                        </a:rPr>
                        <a:t>Logistic parameter</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gridSpan="2">
                  <a:txBody>
                    <a:bodyPr/>
                    <a:lstStyle/>
                    <a:p>
                      <a:pPr algn="ctr" fontAlgn="base"/>
                      <a:r>
                        <a:rPr lang="en-US" sz="1100" dirty="0">
                          <a:effectLst/>
                        </a:rPr>
                        <a:t>9-year-olds</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1100" dirty="0">
                          <a:effectLst/>
                        </a:rPr>
                        <a:t>16-year-olds</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base"/>
                      <a:r>
                        <a:rPr lang="en-US" sz="1100" i="1" dirty="0">
                          <a:effectLst/>
                        </a:rPr>
                        <a:t>t</a:t>
                      </a:r>
                      <a:r>
                        <a:rPr lang="en-US" sz="1100" dirty="0">
                          <a:effectLst/>
                        </a:rPr>
                        <a:t>(40)</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i="1" dirty="0">
                          <a:effectLst/>
                        </a:rPr>
                        <a:t>p</a:t>
                      </a:r>
                      <a:endParaRPr lang="en-US" sz="1100" dirty="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Cohen's </a:t>
                      </a:r>
                      <a:r>
                        <a:rPr lang="en-US" sz="1100" i="1" dirty="0">
                          <a:effectLst/>
                        </a:rPr>
                        <a:t>d</a:t>
                      </a:r>
                      <a:endParaRPr lang="en-US" sz="1100" dirty="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787445998"/>
                  </a:ext>
                </a:extLst>
              </a:tr>
              <a:tr h="183371">
                <a:tc>
                  <a:txBody>
                    <a:bodyPr/>
                    <a:lstStyle/>
                    <a:p>
                      <a:pPr fontAlgn="base"/>
                      <a:r>
                        <a:rPr lang="en-US" sz="110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a:effectLst/>
                        </a:rPr>
                        <a:t>M</a:t>
                      </a:r>
                      <a:endParaRPr lang="en-US" sz="110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a:effectLst/>
                        </a:rPr>
                        <a:t>SD</a:t>
                      </a:r>
                      <a:endParaRPr lang="en-US" sz="110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a:effectLst/>
                        </a:rPr>
                        <a:t>M</a:t>
                      </a:r>
                      <a:endParaRPr lang="en-US" sz="110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dirty="0">
                          <a:effectLst/>
                        </a:rPr>
                        <a:t>SD</a:t>
                      </a:r>
                      <a:endParaRPr lang="en-US" sz="1100" dirty="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dirty="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49067624"/>
                  </a:ext>
                </a:extLst>
              </a:tr>
              <a:tr h="313385">
                <a:tc>
                  <a:txBody>
                    <a:bodyPr/>
                    <a:lstStyle/>
                    <a:p>
                      <a:pPr fontAlgn="base"/>
                      <a:r>
                        <a:rPr lang="en-US" sz="1100" dirty="0">
                          <a:effectLst/>
                        </a:rPr>
                        <a:t>Maximum asymptote, proportion</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.843</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.135</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.877</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.082</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.951</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.347</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a:effectLst/>
                        </a:rPr>
                        <a:t>0.302</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93391457"/>
                  </a:ext>
                </a:extLst>
              </a:tr>
              <a:tr h="313385">
                <a:tc>
                  <a:txBody>
                    <a:bodyPr/>
                    <a:lstStyle/>
                    <a:p>
                      <a:pPr fontAlgn="base"/>
                      <a:r>
                        <a:rPr lang="en-US" sz="1100" dirty="0">
                          <a:effectLst/>
                        </a:rPr>
                        <a:t>Crossover, in </a:t>
                      </a:r>
                      <a:r>
                        <a:rPr lang="en-US" sz="1100" dirty="0" err="1">
                          <a:effectLst/>
                        </a:rPr>
                        <a:t>ms</a:t>
                      </a:r>
                      <a:endParaRPr lang="en-US" sz="1100" dirty="0">
                        <a:effectLst/>
                      </a:endParaRPr>
                    </a:p>
                  </a:txBody>
                  <a:tcPr marL="43407" marR="21704" marT="43407" marB="8681" anchor="ctr">
                    <a:lnL>
                      <a:noFill/>
                    </a:lnL>
                    <a:lnR>
                      <a:noFill/>
                    </a:lnR>
                    <a:lnT>
                      <a:noFill/>
                    </a:lnT>
                    <a:lnB>
                      <a:noFill/>
                    </a:lnB>
                    <a:solidFill>
                      <a:srgbClr val="FFFFFF"/>
                    </a:solidFill>
                  </a:tcPr>
                </a:tc>
                <a:tc>
                  <a:txBody>
                    <a:bodyPr/>
                    <a:lstStyle/>
                    <a:p>
                      <a:pPr algn="ctr" fontAlgn="base"/>
                      <a:r>
                        <a:rPr lang="en-US" sz="1100" dirty="0">
                          <a:effectLst/>
                        </a:rPr>
                        <a:t>759</a:t>
                      </a:r>
                    </a:p>
                  </a:txBody>
                  <a:tcPr marL="43407" marR="21704" marT="43407" marB="8681" anchor="ctr">
                    <a:lnL>
                      <a:noFill/>
                    </a:lnL>
                    <a:lnR>
                      <a:noFill/>
                    </a:lnR>
                    <a:lnT>
                      <a:noFill/>
                    </a:lnT>
                    <a:lnB>
                      <a:noFill/>
                    </a:lnB>
                    <a:solidFill>
                      <a:srgbClr val="FFFFFF"/>
                    </a:solidFill>
                  </a:tcPr>
                </a:tc>
                <a:tc>
                  <a:txBody>
                    <a:bodyPr/>
                    <a:lstStyle/>
                    <a:p>
                      <a:pPr algn="ctr" fontAlgn="base"/>
                      <a:r>
                        <a:rPr lang="en-US" sz="1100" dirty="0">
                          <a:effectLst/>
                        </a:rPr>
                        <a:t>87</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694</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42</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2.877</a:t>
                      </a:r>
                    </a:p>
                  </a:txBody>
                  <a:tcPr marL="43407" marR="21704" marT="43407" marB="8681" anchor="ctr">
                    <a:lnL>
                      <a:noFill/>
                    </a:lnL>
                    <a:lnR>
                      <a:noFill/>
                    </a:lnR>
                    <a:lnT>
                      <a:noFill/>
                    </a:lnT>
                    <a:lnB>
                      <a:noFill/>
                    </a:lnB>
                    <a:solidFill>
                      <a:srgbClr val="FFFFFF"/>
                    </a:solidFill>
                  </a:tcPr>
                </a:tc>
                <a:tc>
                  <a:txBody>
                    <a:bodyPr/>
                    <a:lstStyle/>
                    <a:p>
                      <a:pPr algn="ctr" fontAlgn="base"/>
                      <a:r>
                        <a:rPr lang="en-US" sz="1100" dirty="0">
                          <a:effectLst/>
                        </a:rPr>
                        <a:t>.006</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0.840</a:t>
                      </a:r>
                    </a:p>
                  </a:txBody>
                  <a:tcPr marL="43407" marR="21704" marT="43407" marB="8681" anchor="ctr">
                    <a:lnL>
                      <a:noFill/>
                    </a:lnL>
                    <a:lnR>
                      <a:noFill/>
                    </a:lnR>
                    <a:lnT>
                      <a:noFill/>
                    </a:lnT>
                    <a:lnB>
                      <a:noFill/>
                    </a:lnB>
                    <a:solidFill>
                      <a:srgbClr val="FFFFFF"/>
                    </a:solidFill>
                  </a:tcPr>
                </a:tc>
                <a:extLst>
                  <a:ext uri="{0D108BD9-81ED-4DB2-BD59-A6C34878D82A}">
                    <a16:rowId xmlns:a16="http://schemas.microsoft.com/office/drawing/2014/main" val="2987865956"/>
                  </a:ext>
                </a:extLst>
              </a:tr>
              <a:tr h="313385">
                <a:tc>
                  <a:txBody>
                    <a:bodyPr/>
                    <a:lstStyle/>
                    <a:p>
                      <a:pPr fontAlgn="base"/>
                      <a:r>
                        <a:rPr lang="en-US" sz="1100" dirty="0">
                          <a:effectLst/>
                        </a:rPr>
                        <a:t>Slope, as change in proportion per </a:t>
                      </a:r>
                      <a:r>
                        <a:rPr lang="en-US" sz="1100" dirty="0" err="1">
                          <a:effectLst/>
                        </a:rPr>
                        <a:t>ms</a:t>
                      </a:r>
                      <a:endParaRPr lang="en-US" sz="1100" dirty="0">
                        <a:effectLst/>
                      </a:endParaRP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0.001</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0.0002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0.0002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2.635</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.012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2.078</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6202402"/>
                  </a:ext>
                </a:extLst>
              </a:tr>
            </a:tbl>
          </a:graphicData>
        </a:graphic>
      </p:graphicFrame>
      <p:sp>
        <p:nvSpPr>
          <p:cNvPr id="15" name="Rectangle 2">
            <a:extLst>
              <a:ext uri="{FF2B5EF4-FFF2-40B4-BE49-F238E27FC236}">
                <a16:creationId xmlns:a16="http://schemas.microsoft.com/office/drawing/2014/main" id="{23A731E2-619B-4F5B-9334-1AF624DABC27}"/>
              </a:ext>
            </a:extLst>
          </p:cNvPr>
          <p:cNvSpPr>
            <a:spLocks noChangeArrowheads="1"/>
          </p:cNvSpPr>
          <p:nvPr/>
        </p:nvSpPr>
        <p:spPr bwMode="auto">
          <a:xfrm>
            <a:off x="4996513" y="371448"/>
            <a:ext cx="6090081" cy="7428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2</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Results of Curve-Fitting Analysis Examining the Time Course of Fixations to the Target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F1487609-2EB9-438B-9584-301F8595569A}"/>
              </a:ext>
            </a:extLst>
          </p:cNvPr>
          <p:cNvSpPr>
            <a:spLocks noChangeArrowheads="1"/>
          </p:cNvSpPr>
          <p:nvPr/>
        </p:nvSpPr>
        <p:spPr bwMode="auto">
          <a:xfrm>
            <a:off x="4952970" y="3150772"/>
            <a:ext cx="6090081" cy="3053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ProximaNova"/>
              </a:rPr>
              <a:t>Note.</a:t>
            </a:r>
            <a:r>
              <a:rPr kumimoji="0" lang="en-US" altLang="en-US" sz="1200" b="0" i="0" u="none" strike="noStrike" cap="none" normalizeH="0" baseline="0" dirty="0">
                <a:ln>
                  <a:noFill/>
                </a:ln>
                <a:solidFill>
                  <a:srgbClr val="000000"/>
                </a:solidFill>
                <a:effectLst/>
                <a:latin typeface="ProximaNova"/>
              </a:rPr>
              <a:t> For each subject, the logistic function was fit to target fixations separately. The maximum asymptote is the asymptotic degree of looking at the end of the time course of fixations. The crossover point is the point in time the function crosses the midway point between peak and baseline. The slope represents the rate of change in the function measured at the crossover. Mean parameter values for each of the analyses are shown for the 9-year-olds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24) and 16-year-olds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18), as well as the results of </a:t>
            </a:r>
            <a:r>
              <a:rPr kumimoji="0" lang="en-US" altLang="en-US" sz="1200" b="0" i="1" u="none" strike="noStrike" cap="none" normalizeH="0" baseline="0" dirty="0">
                <a:ln>
                  <a:noFill/>
                </a:ln>
                <a:solidFill>
                  <a:srgbClr val="000000"/>
                </a:solidFill>
                <a:effectLst/>
                <a:latin typeface="ProximaNova"/>
              </a:rPr>
              <a:t>t</a:t>
            </a:r>
            <a:r>
              <a:rPr kumimoji="0" lang="en-US" altLang="en-US" sz="1200" b="0" i="0" u="none" strike="noStrike" cap="none" normalizeH="0" baseline="0" dirty="0">
                <a:ln>
                  <a:noFill/>
                </a:ln>
                <a:solidFill>
                  <a:srgbClr val="000000"/>
                </a:solidFill>
                <a:effectLst/>
                <a:latin typeface="ProximaNova"/>
              </a:rPr>
              <a:t> tests (assuming unequal variance) comparing the parameter estimates between the two ages.</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833681D-A74F-42F3-80A2-1874B147E51B}"/>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214</a:t>
            </a:r>
          </a:p>
        </p:txBody>
      </p:sp>
      <p:sp>
        <p:nvSpPr>
          <p:cNvPr id="18" name="Rectangle: Rounded Corners 17">
            <a:extLst>
              <a:ext uri="{FF2B5EF4-FFF2-40B4-BE49-F238E27FC236}">
                <a16:creationId xmlns:a16="http://schemas.microsoft.com/office/drawing/2014/main" id="{33BB82E1-3F20-4E33-B7F1-B76BC02F7F0B}"/>
              </a:ext>
            </a:extLst>
          </p:cNvPr>
          <p:cNvSpPr/>
          <p:nvPr/>
        </p:nvSpPr>
        <p:spPr>
          <a:xfrm>
            <a:off x="9972284" y="5600260"/>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exact p-values</a:t>
            </a:r>
          </a:p>
        </p:txBody>
      </p:sp>
      <p:cxnSp>
        <p:nvCxnSpPr>
          <p:cNvPr id="19" name="Straight Arrow Connector 18">
            <a:extLst>
              <a:ext uri="{FF2B5EF4-FFF2-40B4-BE49-F238E27FC236}">
                <a16:creationId xmlns:a16="http://schemas.microsoft.com/office/drawing/2014/main" id="{21030AF2-79DF-42B0-BF88-A7560DB20AF5}"/>
              </a:ext>
            </a:extLst>
          </p:cNvPr>
          <p:cNvCxnSpPr>
            <a:cxnSpLocks/>
          </p:cNvCxnSpPr>
          <p:nvPr/>
        </p:nvCxnSpPr>
        <p:spPr>
          <a:xfrm flipH="1" flipV="1">
            <a:off x="10781211" y="2880358"/>
            <a:ext cx="484102" cy="2719902"/>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5" name="TextBox 24">
            <a:extLst>
              <a:ext uri="{FF2B5EF4-FFF2-40B4-BE49-F238E27FC236}">
                <a16:creationId xmlns:a16="http://schemas.microsoft.com/office/drawing/2014/main" id="{C1B69CAA-FE67-4C59-AA88-2FDC6C7E5B9B}"/>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945603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DEC2-6191-4E68-884F-EC2E2B3B8442}"/>
              </a:ext>
            </a:extLst>
          </p:cNvPr>
          <p:cNvSpPr>
            <a:spLocks noGrp="1"/>
          </p:cNvSpPr>
          <p:nvPr>
            <p:ph type="title"/>
          </p:nvPr>
        </p:nvSpPr>
        <p:spPr/>
        <p:txBody>
          <a:bodyPr/>
          <a:lstStyle/>
          <a:p>
            <a:r>
              <a:rPr lang="en-US" dirty="0"/>
              <a:t>Sample Table</a:t>
            </a:r>
          </a:p>
        </p:txBody>
      </p:sp>
      <p:sp>
        <p:nvSpPr>
          <p:cNvPr id="4" name="Text Placeholder 3">
            <a:extLst>
              <a:ext uri="{FF2B5EF4-FFF2-40B4-BE49-F238E27FC236}">
                <a16:creationId xmlns:a16="http://schemas.microsoft.com/office/drawing/2014/main" id="{040F0D06-81DC-4CC6-94DB-859871ADAEBC}"/>
              </a:ext>
            </a:extLst>
          </p:cNvPr>
          <p:cNvSpPr>
            <a:spLocks noGrp="1"/>
          </p:cNvSpPr>
          <p:nvPr>
            <p:ph type="body" sz="half" idx="2"/>
          </p:nvPr>
        </p:nvSpPr>
        <p:spPr/>
        <p:txBody>
          <a:bodyPr/>
          <a:lstStyle/>
          <a:p>
            <a:r>
              <a:rPr lang="en-US" dirty="0"/>
              <a:t>Correlation Table</a:t>
            </a:r>
          </a:p>
        </p:txBody>
      </p:sp>
      <p:graphicFrame>
        <p:nvGraphicFramePr>
          <p:cNvPr id="6" name="Table 5">
            <a:extLst>
              <a:ext uri="{FF2B5EF4-FFF2-40B4-BE49-F238E27FC236}">
                <a16:creationId xmlns:a16="http://schemas.microsoft.com/office/drawing/2014/main" id="{C3515958-D56A-4ADA-9FB2-611EFBDA3100}"/>
              </a:ext>
            </a:extLst>
          </p:cNvPr>
          <p:cNvGraphicFramePr>
            <a:graphicFrameLocks noGrp="1"/>
          </p:cNvGraphicFramePr>
          <p:nvPr>
            <p:extLst>
              <p:ext uri="{D42A27DB-BD31-4B8C-83A1-F6EECF244321}">
                <p14:modId xmlns:p14="http://schemas.microsoft.com/office/powerpoint/2010/main" val="1711303803"/>
              </p:ext>
            </p:extLst>
          </p:nvPr>
        </p:nvGraphicFramePr>
        <p:xfrm>
          <a:off x="5020353" y="910231"/>
          <a:ext cx="6675120" cy="2966720"/>
        </p:xfrm>
        <a:graphic>
          <a:graphicData uri="http://schemas.openxmlformats.org/drawingml/2006/table">
            <a:tbl>
              <a:tblPr/>
              <a:tblGrid>
                <a:gridCol w="1645920">
                  <a:extLst>
                    <a:ext uri="{9D8B030D-6E8A-4147-A177-3AD203B41FA5}">
                      <a16:colId xmlns:a16="http://schemas.microsoft.com/office/drawing/2014/main" val="2386626371"/>
                    </a:ext>
                  </a:extLst>
                </a:gridCol>
                <a:gridCol w="502920">
                  <a:extLst>
                    <a:ext uri="{9D8B030D-6E8A-4147-A177-3AD203B41FA5}">
                      <a16:colId xmlns:a16="http://schemas.microsoft.com/office/drawing/2014/main" val="2797339886"/>
                    </a:ext>
                  </a:extLst>
                </a:gridCol>
                <a:gridCol w="502920">
                  <a:extLst>
                    <a:ext uri="{9D8B030D-6E8A-4147-A177-3AD203B41FA5}">
                      <a16:colId xmlns:a16="http://schemas.microsoft.com/office/drawing/2014/main" val="402813641"/>
                    </a:ext>
                  </a:extLst>
                </a:gridCol>
                <a:gridCol w="502920">
                  <a:extLst>
                    <a:ext uri="{9D8B030D-6E8A-4147-A177-3AD203B41FA5}">
                      <a16:colId xmlns:a16="http://schemas.microsoft.com/office/drawing/2014/main" val="2058423595"/>
                    </a:ext>
                  </a:extLst>
                </a:gridCol>
                <a:gridCol w="502920">
                  <a:extLst>
                    <a:ext uri="{9D8B030D-6E8A-4147-A177-3AD203B41FA5}">
                      <a16:colId xmlns:a16="http://schemas.microsoft.com/office/drawing/2014/main" val="2076859325"/>
                    </a:ext>
                  </a:extLst>
                </a:gridCol>
                <a:gridCol w="502920">
                  <a:extLst>
                    <a:ext uri="{9D8B030D-6E8A-4147-A177-3AD203B41FA5}">
                      <a16:colId xmlns:a16="http://schemas.microsoft.com/office/drawing/2014/main" val="661978349"/>
                    </a:ext>
                  </a:extLst>
                </a:gridCol>
                <a:gridCol w="502920">
                  <a:extLst>
                    <a:ext uri="{9D8B030D-6E8A-4147-A177-3AD203B41FA5}">
                      <a16:colId xmlns:a16="http://schemas.microsoft.com/office/drawing/2014/main" val="329406196"/>
                    </a:ext>
                  </a:extLst>
                </a:gridCol>
                <a:gridCol w="502920">
                  <a:extLst>
                    <a:ext uri="{9D8B030D-6E8A-4147-A177-3AD203B41FA5}">
                      <a16:colId xmlns:a16="http://schemas.microsoft.com/office/drawing/2014/main" val="1179339249"/>
                    </a:ext>
                  </a:extLst>
                </a:gridCol>
                <a:gridCol w="502920">
                  <a:extLst>
                    <a:ext uri="{9D8B030D-6E8A-4147-A177-3AD203B41FA5}">
                      <a16:colId xmlns:a16="http://schemas.microsoft.com/office/drawing/2014/main" val="2933509576"/>
                    </a:ext>
                  </a:extLst>
                </a:gridCol>
                <a:gridCol w="502920">
                  <a:extLst>
                    <a:ext uri="{9D8B030D-6E8A-4147-A177-3AD203B41FA5}">
                      <a16:colId xmlns:a16="http://schemas.microsoft.com/office/drawing/2014/main" val="304555064"/>
                    </a:ext>
                  </a:extLst>
                </a:gridCol>
                <a:gridCol w="502920">
                  <a:extLst>
                    <a:ext uri="{9D8B030D-6E8A-4147-A177-3AD203B41FA5}">
                      <a16:colId xmlns:a16="http://schemas.microsoft.com/office/drawing/2014/main" val="1230666220"/>
                    </a:ext>
                  </a:extLst>
                </a:gridCol>
              </a:tblGrid>
              <a:tr h="365760">
                <a:tc>
                  <a:txBody>
                    <a:bodyPr/>
                    <a:lstStyle/>
                    <a:p>
                      <a:pPr algn="ctr" fontAlgn="base"/>
                      <a:r>
                        <a:rPr lang="en-US" sz="1000" dirty="0">
                          <a:effectLst/>
                        </a:rPr>
                        <a:t>Variable</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dirty="0">
                          <a:effectLst/>
                        </a:rPr>
                        <a:t>n</a:t>
                      </a:r>
                      <a:endParaRPr lang="en-US" sz="1000" dirty="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M</a:t>
                      </a:r>
                      <a:endParaRPr lang="en-US" sz="100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SD</a:t>
                      </a:r>
                      <a:endParaRPr lang="en-US" sz="100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1</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2</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3</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4</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5</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6</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7</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5163481"/>
                  </a:ext>
                </a:extLst>
              </a:tr>
              <a:tr h="365760">
                <a:tc>
                  <a:txBody>
                    <a:bodyPr/>
                    <a:lstStyle/>
                    <a:p>
                      <a:pPr fontAlgn="base"/>
                      <a:r>
                        <a:rPr lang="en-US" sz="1000" dirty="0">
                          <a:effectLst/>
                        </a:rPr>
                        <a:t>1. Internal–external status </a:t>
                      </a:r>
                      <a:r>
                        <a:rPr lang="en-US" sz="1000" baseline="30000" dirty="0">
                          <a:effectLst/>
                        </a:rPr>
                        <a:t>a</a:t>
                      </a:r>
                      <a:endParaRPr lang="en-US" sz="1000" dirty="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3,697</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0.43</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0.49</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43713231"/>
                  </a:ext>
                </a:extLst>
              </a:tr>
              <a:tr h="365760">
                <a:tc>
                  <a:txBody>
                    <a:bodyPr/>
                    <a:lstStyle/>
                    <a:p>
                      <a:pPr fontAlgn="base"/>
                      <a:r>
                        <a:rPr lang="en-US" sz="1000" dirty="0">
                          <a:effectLst/>
                        </a:rPr>
                        <a:t>2. Manager job performance</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2,134</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3.14</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0.62</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−.08</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41412687"/>
                  </a:ext>
                </a:extLst>
              </a:tr>
              <a:tr h="365760">
                <a:tc>
                  <a:txBody>
                    <a:bodyPr/>
                    <a:lstStyle/>
                    <a:p>
                      <a:pPr fontAlgn="base"/>
                      <a:r>
                        <a:rPr lang="en-US" sz="1000">
                          <a:effectLst/>
                        </a:rPr>
                        <a:t>3. Starting salary </a:t>
                      </a:r>
                      <a:r>
                        <a:rPr lang="en-US" sz="1000" baseline="30000">
                          <a:effectLst/>
                        </a:rPr>
                        <a:t>b</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3,697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1.01</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0.27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.45</a:t>
                      </a:r>
                      <a:r>
                        <a:rPr lang="en-US" sz="1000" baseline="30000">
                          <a:effectLst/>
                        </a:rPr>
                        <a:t>**</a:t>
                      </a:r>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−.01</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00153422"/>
                  </a:ext>
                </a:extLst>
              </a:tr>
              <a:tr h="365760">
                <a:tc>
                  <a:txBody>
                    <a:bodyPr/>
                    <a:lstStyle/>
                    <a:p>
                      <a:pPr fontAlgn="base"/>
                      <a:r>
                        <a:rPr lang="en-US" sz="1000">
                          <a:effectLst/>
                        </a:rPr>
                        <a:t>4. Subsequent promotion</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3,697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0.33</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0.47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.08</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.07</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.04</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70668882"/>
                  </a:ext>
                </a:extLst>
              </a:tr>
              <a:tr h="365760">
                <a:tc>
                  <a:txBody>
                    <a:bodyPr/>
                    <a:lstStyle/>
                    <a:p>
                      <a:pPr fontAlgn="base"/>
                      <a:r>
                        <a:rPr lang="en-US" sz="1000">
                          <a:effectLst/>
                        </a:rPr>
                        <a:t>5. Organizational tenure</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3,697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6.45</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6.62</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−.29</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.09</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.01</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.09</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2794743"/>
                  </a:ext>
                </a:extLst>
              </a:tr>
              <a:tr h="365760">
                <a:tc>
                  <a:txBody>
                    <a:bodyPr/>
                    <a:lstStyle/>
                    <a:p>
                      <a:pPr fontAlgn="base"/>
                      <a:r>
                        <a:rPr lang="en-US" sz="1000" dirty="0">
                          <a:effectLst/>
                        </a:rPr>
                        <a:t>6. Unit service performance </a:t>
                      </a:r>
                      <a:r>
                        <a:rPr lang="en-US" sz="1000" baseline="30000" dirty="0">
                          <a:effectLst/>
                        </a:rPr>
                        <a:t>c</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3,505</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85.00</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6.98</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−.25</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−.39</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.24</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.08</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.01</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74693814"/>
                  </a:ext>
                </a:extLst>
              </a:tr>
              <a:tr h="365760">
                <a:tc>
                  <a:txBody>
                    <a:bodyPr/>
                    <a:lstStyle/>
                    <a:p>
                      <a:pPr fontAlgn="base"/>
                      <a:r>
                        <a:rPr lang="en-US" sz="1000" dirty="0">
                          <a:effectLst/>
                        </a:rPr>
                        <a:t>7. Unit financial performance </a:t>
                      </a:r>
                      <a:r>
                        <a:rPr lang="en-US" sz="1000" baseline="30000" dirty="0">
                          <a:effectLst/>
                        </a:rPr>
                        <a:t>c</a:t>
                      </a:r>
                      <a:br>
                        <a:rPr lang="en-US" sz="1000" baseline="30000" dirty="0">
                          <a:effectLst/>
                        </a:rPr>
                      </a:br>
                      <a:br>
                        <a:rPr lang="en-US" sz="1000" baseline="30000" dirty="0">
                          <a:effectLst/>
                        </a:rPr>
                      </a:b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  694</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42.61  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5.86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.12</a:t>
                      </a:r>
                      <a:r>
                        <a:rPr lang="en-US" sz="1000" baseline="30000">
                          <a:effectLst/>
                        </a:rPr>
                        <a:t>*</a:t>
                      </a:r>
                      <a:endParaRPr lang="en-US" sz="100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−.07</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.16</a:t>
                      </a:r>
                      <a:r>
                        <a:rPr lang="en-US" sz="1000" baseline="30000" dirty="0">
                          <a:effectLst/>
                        </a:rPr>
                        <a:t>**</a:t>
                      </a: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0062440"/>
                  </a:ext>
                </a:extLst>
              </a:tr>
            </a:tbl>
          </a:graphicData>
        </a:graphic>
      </p:graphicFrame>
      <p:sp>
        <p:nvSpPr>
          <p:cNvPr id="7" name="Rectangle 1">
            <a:extLst>
              <a:ext uri="{FF2B5EF4-FFF2-40B4-BE49-F238E27FC236}">
                <a16:creationId xmlns:a16="http://schemas.microsoft.com/office/drawing/2014/main" id="{50B40B04-2EE1-415A-A196-5D6A5D291138}"/>
              </a:ext>
            </a:extLst>
          </p:cNvPr>
          <p:cNvSpPr>
            <a:spLocks noChangeArrowheads="1"/>
          </p:cNvSpPr>
          <p:nvPr/>
        </p:nvSpPr>
        <p:spPr bwMode="auto">
          <a:xfrm>
            <a:off x="4959123" y="186782"/>
            <a:ext cx="4863807"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Descriptive Statistics and Correlations for Study Variables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2265EA76-B0E1-4C73-8B1F-E47983958B2C}"/>
              </a:ext>
            </a:extLst>
          </p:cNvPr>
          <p:cNvSpPr>
            <a:spLocks noChangeArrowheads="1"/>
          </p:cNvSpPr>
          <p:nvPr/>
        </p:nvSpPr>
        <p:spPr bwMode="auto">
          <a:xfrm>
            <a:off x="5020353" y="4015618"/>
            <a:ext cx="6675120" cy="23224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400" b="0" i="0" u="none" strike="noStrike" cap="none" normalizeH="0" baseline="30000" dirty="0">
                <a:ln>
                  <a:noFill/>
                </a:ln>
                <a:solidFill>
                  <a:srgbClr val="000000"/>
                </a:solidFill>
                <a:effectLst/>
                <a:latin typeface="ProximaNova"/>
              </a:rPr>
              <a:t>a</a:t>
            </a:r>
            <a:r>
              <a:rPr kumimoji="0" lang="en-US" altLang="en-US" sz="1100" b="0" i="0" u="none" strike="noStrike" cap="none" normalizeH="0" baseline="0" dirty="0">
                <a:ln>
                  <a:noFill/>
                </a:ln>
                <a:solidFill>
                  <a:srgbClr val="000000"/>
                </a:solidFill>
                <a:effectLst/>
                <a:latin typeface="ProximaNova"/>
              </a:rPr>
              <a:t> 0 = internal hires and 1 = external hires.</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100" b="0" i="0" u="none" strike="noStrike" cap="none" normalizeH="0" baseline="30000" dirty="0">
                <a:ln>
                  <a:noFill/>
                </a:ln>
                <a:solidFill>
                  <a:srgbClr val="000000"/>
                </a:solidFill>
                <a:effectLst/>
                <a:latin typeface="ProximaNova"/>
              </a:rPr>
              <a:t>b</a:t>
            </a:r>
            <a:r>
              <a:rPr kumimoji="0" lang="en-US" altLang="en-US" sz="1100" b="0" i="0" u="none" strike="noStrike" cap="none" normalizeH="0" baseline="0" dirty="0">
                <a:ln>
                  <a:noFill/>
                </a:ln>
                <a:solidFill>
                  <a:srgbClr val="000000"/>
                </a:solidFill>
                <a:effectLst/>
                <a:latin typeface="ProximaNova"/>
              </a:rPr>
              <a:t> A linear transformation was performed on the starting salary values to maintain pay practice confidentiality. The standard deviation (0.27) can be interpreted as 27% of the average starting salary for all managers. Thus, ±1 </a:t>
            </a:r>
            <a:r>
              <a:rPr kumimoji="0" lang="en-US" altLang="en-US" sz="1100" b="0" i="1" u="none" strike="noStrike" cap="none" normalizeH="0" baseline="0" dirty="0">
                <a:ln>
                  <a:noFill/>
                </a:ln>
                <a:solidFill>
                  <a:srgbClr val="000000"/>
                </a:solidFill>
                <a:effectLst/>
                <a:latin typeface="ProximaNova"/>
              </a:rPr>
              <a:t>SD</a:t>
            </a:r>
            <a:r>
              <a:rPr kumimoji="0" lang="en-US" altLang="en-US" sz="1100" b="0" i="0" u="none" strike="noStrike" cap="none" normalizeH="0" baseline="0" dirty="0">
                <a:ln>
                  <a:noFill/>
                </a:ln>
                <a:solidFill>
                  <a:srgbClr val="000000"/>
                </a:solidFill>
                <a:effectLst/>
                <a:latin typeface="ProximaNova"/>
              </a:rPr>
              <a:t> includes a range of starting salaries from 73% (i.e., 1.00 – 0.27) to 127% (i.e., 1.00 + 0.27) of the average starting salaries for all managers.</a:t>
            </a:r>
            <a:br>
              <a:rPr kumimoji="0" lang="en-US" altLang="en-US" sz="300" b="0" i="0" u="none" strike="noStrike" cap="none" normalizeH="0" baseline="0" dirty="0">
                <a:ln>
                  <a:noFill/>
                </a:ln>
                <a:solidFill>
                  <a:schemeClr val="tx1"/>
                </a:solidFill>
                <a:effectLst/>
              </a:rPr>
            </a:br>
            <a:r>
              <a:rPr kumimoji="0" lang="en-US" altLang="en-US" sz="1400" b="0" i="0" u="none" strike="noStrike" cap="none" normalizeH="0" baseline="30000" dirty="0">
                <a:ln>
                  <a:noFill/>
                </a:ln>
                <a:solidFill>
                  <a:srgbClr val="000000"/>
                </a:solidFill>
                <a:effectLst/>
                <a:latin typeface="ProximaNova"/>
              </a:rPr>
              <a:t>c</a:t>
            </a:r>
            <a:r>
              <a:rPr kumimoji="0" lang="en-US" altLang="en-US" sz="1100" b="0" i="0" u="none" strike="noStrike" cap="none" normalizeH="0" baseline="0" dirty="0">
                <a:ln>
                  <a:noFill/>
                </a:ln>
                <a:solidFill>
                  <a:srgbClr val="000000"/>
                </a:solidFill>
                <a:effectLst/>
                <a:latin typeface="ProximaNova"/>
              </a:rPr>
              <a:t> Values reflect the average across 3 years of data.</a:t>
            </a:r>
            <a:br>
              <a:rPr kumimoji="0" lang="en-US" altLang="en-US" sz="300" b="0" i="0" u="none" strike="noStrike" cap="none" normalizeH="0" baseline="0" dirty="0">
                <a:ln>
                  <a:noFill/>
                </a:ln>
                <a:solidFill>
                  <a:schemeClr val="tx1"/>
                </a:solidFill>
                <a:effectLst/>
              </a:rPr>
            </a:br>
            <a:r>
              <a:rPr kumimoji="0" lang="en-US" altLang="en-US" sz="1400" b="0" i="0" u="none" strike="noStrike" cap="none" normalizeH="0" baseline="30000" dirty="0">
                <a:ln>
                  <a:noFill/>
                </a:ln>
                <a:solidFill>
                  <a:srgbClr val="000000"/>
                </a:solidFill>
                <a:effectLst/>
                <a:latin typeface="ProximaNova"/>
              </a:rPr>
              <a:t>*</a:t>
            </a:r>
            <a:r>
              <a:rPr kumimoji="0" lang="en-US" altLang="en-US" sz="1100" b="0" i="1" u="none" strike="noStrike" cap="none" normalizeH="0" baseline="0" dirty="0">
                <a:ln>
                  <a:noFill/>
                </a:ln>
                <a:solidFill>
                  <a:srgbClr val="000000"/>
                </a:solidFill>
                <a:effectLst/>
                <a:latin typeface="ProximaNova"/>
              </a:rPr>
              <a:t>p</a:t>
            </a:r>
            <a:r>
              <a:rPr kumimoji="0" lang="en-US" altLang="en-US" sz="1100" b="0" i="0" u="none" strike="noStrike" cap="none" normalizeH="0" baseline="0" dirty="0">
                <a:ln>
                  <a:noFill/>
                </a:ln>
                <a:solidFill>
                  <a:srgbClr val="000000"/>
                </a:solidFill>
                <a:effectLst/>
                <a:latin typeface="ProximaNova"/>
              </a:rPr>
              <a:t> &lt; .05. </a:t>
            </a:r>
            <a:r>
              <a:rPr kumimoji="0" lang="en-US" altLang="en-US" sz="300" b="0" i="0" u="none" strike="noStrike" cap="none" normalizeH="0" baseline="30000" dirty="0">
                <a:ln>
                  <a:noFill/>
                </a:ln>
                <a:solidFill>
                  <a:srgbClr val="000000"/>
                </a:solidFill>
                <a:effectLst/>
                <a:latin typeface="ProximaNova"/>
              </a:rPr>
              <a:t>**</a:t>
            </a:r>
            <a:r>
              <a:rPr kumimoji="0" lang="en-US" altLang="en-US" sz="1100" b="0" i="1" u="none" strike="noStrike" cap="none" normalizeH="0" baseline="0" dirty="0">
                <a:ln>
                  <a:noFill/>
                </a:ln>
                <a:solidFill>
                  <a:srgbClr val="000000"/>
                </a:solidFill>
                <a:effectLst/>
                <a:latin typeface="ProximaNova"/>
              </a:rPr>
              <a:t>p</a:t>
            </a:r>
            <a:r>
              <a:rPr kumimoji="0" lang="en-US" altLang="en-US" sz="1100" b="0" i="0" u="none" strike="noStrike" cap="none" normalizeH="0" baseline="0" dirty="0">
                <a:ln>
                  <a:noFill/>
                </a:ln>
                <a:solidFill>
                  <a:srgbClr val="000000"/>
                </a:solidFill>
                <a:effectLst/>
                <a:latin typeface="ProximaNova"/>
              </a:rPr>
              <a:t> &lt; .01.</a:t>
            </a:r>
            <a:r>
              <a:rPr kumimoji="0" lang="en-US" altLang="en-US" sz="3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E886EA8-B5F1-4E4B-A1CA-5BABFDA189B9}"/>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215</a:t>
            </a:r>
          </a:p>
        </p:txBody>
      </p:sp>
      <p:sp>
        <p:nvSpPr>
          <p:cNvPr id="9" name="Rectangle: Rounded Corners 8">
            <a:extLst>
              <a:ext uri="{FF2B5EF4-FFF2-40B4-BE49-F238E27FC236}">
                <a16:creationId xmlns:a16="http://schemas.microsoft.com/office/drawing/2014/main" id="{779B743E-F7E1-4F7E-BA91-A80F9BC0D4F4}"/>
              </a:ext>
            </a:extLst>
          </p:cNvPr>
          <p:cNvSpPr/>
          <p:nvPr/>
        </p:nvSpPr>
        <p:spPr>
          <a:xfrm>
            <a:off x="9972283" y="1335223"/>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Dashes on diagonal</a:t>
            </a:r>
          </a:p>
        </p:txBody>
      </p:sp>
      <p:cxnSp>
        <p:nvCxnSpPr>
          <p:cNvPr id="10" name="Straight Arrow Connector 9">
            <a:extLst>
              <a:ext uri="{FF2B5EF4-FFF2-40B4-BE49-F238E27FC236}">
                <a16:creationId xmlns:a16="http://schemas.microsoft.com/office/drawing/2014/main" id="{53F22F25-AA09-4AFC-8A68-0F71CD83D269}"/>
              </a:ext>
            </a:extLst>
          </p:cNvPr>
          <p:cNvCxnSpPr>
            <a:cxnSpLocks/>
          </p:cNvCxnSpPr>
          <p:nvPr/>
        </p:nvCxnSpPr>
        <p:spPr>
          <a:xfrm flipH="1">
            <a:off x="9065623" y="1731463"/>
            <a:ext cx="906660" cy="101907"/>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2" name="Rectangle: Rounded Corners 11">
            <a:extLst>
              <a:ext uri="{FF2B5EF4-FFF2-40B4-BE49-F238E27FC236}">
                <a16:creationId xmlns:a16="http://schemas.microsoft.com/office/drawing/2014/main" id="{61543207-4E1F-476A-AC52-6373D1B07DD3}"/>
              </a:ext>
            </a:extLst>
          </p:cNvPr>
          <p:cNvSpPr/>
          <p:nvPr/>
        </p:nvSpPr>
        <p:spPr>
          <a:xfrm>
            <a:off x="9405257" y="5667209"/>
            <a:ext cx="2455817" cy="50083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Significance </a:t>
            </a:r>
            <a:r>
              <a:rPr lang="en-US" dirty="0" err="1">
                <a:solidFill>
                  <a:srgbClr val="C00000"/>
                </a:solidFill>
              </a:rPr>
              <a:t>astericks</a:t>
            </a:r>
            <a:endParaRPr lang="en-US" dirty="0">
              <a:solidFill>
                <a:srgbClr val="C00000"/>
              </a:solidFill>
            </a:endParaRPr>
          </a:p>
        </p:txBody>
      </p:sp>
      <p:cxnSp>
        <p:nvCxnSpPr>
          <p:cNvPr id="13" name="Straight Arrow Connector 12">
            <a:extLst>
              <a:ext uri="{FF2B5EF4-FFF2-40B4-BE49-F238E27FC236}">
                <a16:creationId xmlns:a16="http://schemas.microsoft.com/office/drawing/2014/main" id="{4FBDCE7C-9342-4C6F-BB91-96EB04FDC37C}"/>
              </a:ext>
            </a:extLst>
          </p:cNvPr>
          <p:cNvCxnSpPr>
            <a:cxnSpLocks/>
          </p:cNvCxnSpPr>
          <p:nvPr/>
        </p:nvCxnSpPr>
        <p:spPr>
          <a:xfrm flipH="1" flipV="1">
            <a:off x="10955383" y="3762340"/>
            <a:ext cx="593151" cy="190486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50BEB02C-A8F8-4C67-AE8F-FA15EEB6AED8}"/>
              </a:ext>
            </a:extLst>
          </p:cNvPr>
          <p:cNvCxnSpPr>
            <a:cxnSpLocks/>
            <a:stCxn id="12" idx="1"/>
          </p:cNvCxnSpPr>
          <p:nvPr/>
        </p:nvCxnSpPr>
        <p:spPr>
          <a:xfrm flipH="1">
            <a:off x="6096000" y="5917626"/>
            <a:ext cx="3309257" cy="31098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2" name="Rectangle: Rounded Corners 21">
            <a:extLst>
              <a:ext uri="{FF2B5EF4-FFF2-40B4-BE49-F238E27FC236}">
                <a16:creationId xmlns:a16="http://schemas.microsoft.com/office/drawing/2014/main" id="{629FC2C3-A290-4F69-B594-A1CED1214A84}"/>
              </a:ext>
            </a:extLst>
          </p:cNvPr>
          <p:cNvSpPr/>
          <p:nvPr/>
        </p:nvSpPr>
        <p:spPr>
          <a:xfrm>
            <a:off x="2673533" y="867324"/>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a specific notes</a:t>
            </a:r>
          </a:p>
        </p:txBody>
      </p:sp>
      <p:cxnSp>
        <p:nvCxnSpPr>
          <p:cNvPr id="23" name="Straight Arrow Connector 22">
            <a:extLst>
              <a:ext uri="{FF2B5EF4-FFF2-40B4-BE49-F238E27FC236}">
                <a16:creationId xmlns:a16="http://schemas.microsoft.com/office/drawing/2014/main" id="{1E8B6F50-A709-47DD-A2DD-A544CE4E18A0}"/>
              </a:ext>
            </a:extLst>
          </p:cNvPr>
          <p:cNvCxnSpPr>
            <a:cxnSpLocks/>
            <a:stCxn id="22" idx="3"/>
          </p:cNvCxnSpPr>
          <p:nvPr/>
        </p:nvCxnSpPr>
        <p:spPr>
          <a:xfrm>
            <a:off x="4249784" y="1263564"/>
            <a:ext cx="2098765" cy="113355"/>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D271C797-A073-4D30-9D1F-02680FC9BE70}"/>
              </a:ext>
            </a:extLst>
          </p:cNvPr>
          <p:cNvCxnSpPr>
            <a:cxnSpLocks/>
            <a:stCxn id="22" idx="3"/>
          </p:cNvCxnSpPr>
          <p:nvPr/>
        </p:nvCxnSpPr>
        <p:spPr>
          <a:xfrm>
            <a:off x="4249784" y="1263564"/>
            <a:ext cx="709339" cy="2890425"/>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8" name="TextBox 27">
            <a:extLst>
              <a:ext uri="{FF2B5EF4-FFF2-40B4-BE49-F238E27FC236}">
                <a16:creationId xmlns:a16="http://schemas.microsoft.com/office/drawing/2014/main" id="{A606C926-82A4-48B0-B5EA-A2EE8A99E73C}"/>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3293510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B434-0FD2-4645-AFE0-17C2C929C79D}"/>
              </a:ext>
            </a:extLst>
          </p:cNvPr>
          <p:cNvSpPr>
            <a:spLocks noGrp="1"/>
          </p:cNvSpPr>
          <p:nvPr>
            <p:ph type="title"/>
          </p:nvPr>
        </p:nvSpPr>
        <p:spPr/>
        <p:txBody>
          <a:bodyPr/>
          <a:lstStyle/>
          <a:p>
            <a:r>
              <a:rPr lang="en-US" dirty="0"/>
              <a:t>Sample Table</a:t>
            </a:r>
          </a:p>
        </p:txBody>
      </p:sp>
      <p:sp>
        <p:nvSpPr>
          <p:cNvPr id="4" name="Text Placeholder 3">
            <a:extLst>
              <a:ext uri="{FF2B5EF4-FFF2-40B4-BE49-F238E27FC236}">
                <a16:creationId xmlns:a16="http://schemas.microsoft.com/office/drawing/2014/main" id="{00A9DA7F-9353-45F1-9992-F65EEA8535F2}"/>
              </a:ext>
            </a:extLst>
          </p:cNvPr>
          <p:cNvSpPr>
            <a:spLocks noGrp="1"/>
          </p:cNvSpPr>
          <p:nvPr>
            <p:ph type="body" sz="half" idx="2"/>
          </p:nvPr>
        </p:nvSpPr>
        <p:spPr/>
        <p:txBody>
          <a:bodyPr/>
          <a:lstStyle/>
          <a:p>
            <a:r>
              <a:rPr lang="en-US" dirty="0"/>
              <a:t>ANOVA – option 1</a:t>
            </a:r>
          </a:p>
        </p:txBody>
      </p:sp>
      <p:graphicFrame>
        <p:nvGraphicFramePr>
          <p:cNvPr id="5" name="Table 4">
            <a:extLst>
              <a:ext uri="{FF2B5EF4-FFF2-40B4-BE49-F238E27FC236}">
                <a16:creationId xmlns:a16="http://schemas.microsoft.com/office/drawing/2014/main" id="{235A75AF-35B4-4B0D-A21B-058CFA5A3C51}"/>
              </a:ext>
            </a:extLst>
          </p:cNvPr>
          <p:cNvGraphicFramePr>
            <a:graphicFrameLocks noGrp="1"/>
          </p:cNvGraphicFramePr>
          <p:nvPr>
            <p:extLst>
              <p:ext uri="{D42A27DB-BD31-4B8C-83A1-F6EECF244321}">
                <p14:modId xmlns:p14="http://schemas.microsoft.com/office/powerpoint/2010/main" val="3617817047"/>
              </p:ext>
            </p:extLst>
          </p:nvPr>
        </p:nvGraphicFramePr>
        <p:xfrm>
          <a:off x="4843367" y="1694310"/>
          <a:ext cx="5861184" cy="2697480"/>
        </p:xfrm>
        <a:graphic>
          <a:graphicData uri="http://schemas.openxmlformats.org/drawingml/2006/table">
            <a:tbl>
              <a:tblPr/>
              <a:tblGrid>
                <a:gridCol w="1382551">
                  <a:extLst>
                    <a:ext uri="{9D8B030D-6E8A-4147-A177-3AD203B41FA5}">
                      <a16:colId xmlns:a16="http://schemas.microsoft.com/office/drawing/2014/main" val="3100671495"/>
                    </a:ext>
                  </a:extLst>
                </a:gridCol>
                <a:gridCol w="292073">
                  <a:extLst>
                    <a:ext uri="{9D8B030D-6E8A-4147-A177-3AD203B41FA5}">
                      <a16:colId xmlns:a16="http://schemas.microsoft.com/office/drawing/2014/main" val="4258741827"/>
                    </a:ext>
                  </a:extLst>
                </a:gridCol>
                <a:gridCol w="837312">
                  <a:extLst>
                    <a:ext uri="{9D8B030D-6E8A-4147-A177-3AD203B41FA5}">
                      <a16:colId xmlns:a16="http://schemas.microsoft.com/office/drawing/2014/main" val="3229883380"/>
                    </a:ext>
                  </a:extLst>
                </a:gridCol>
                <a:gridCol w="837312">
                  <a:extLst>
                    <a:ext uri="{9D8B030D-6E8A-4147-A177-3AD203B41FA5}">
                      <a16:colId xmlns:a16="http://schemas.microsoft.com/office/drawing/2014/main" val="4169348457"/>
                    </a:ext>
                  </a:extLst>
                </a:gridCol>
                <a:gridCol w="837312">
                  <a:extLst>
                    <a:ext uri="{9D8B030D-6E8A-4147-A177-3AD203B41FA5}">
                      <a16:colId xmlns:a16="http://schemas.microsoft.com/office/drawing/2014/main" val="3973195853"/>
                    </a:ext>
                  </a:extLst>
                </a:gridCol>
                <a:gridCol w="837312">
                  <a:extLst>
                    <a:ext uri="{9D8B030D-6E8A-4147-A177-3AD203B41FA5}">
                      <a16:colId xmlns:a16="http://schemas.microsoft.com/office/drawing/2014/main" val="2360253584"/>
                    </a:ext>
                  </a:extLst>
                </a:gridCol>
                <a:gridCol w="837312">
                  <a:extLst>
                    <a:ext uri="{9D8B030D-6E8A-4147-A177-3AD203B41FA5}">
                      <a16:colId xmlns:a16="http://schemas.microsoft.com/office/drawing/2014/main" val="2935519558"/>
                    </a:ext>
                  </a:extLst>
                </a:gridCol>
              </a:tblGrid>
              <a:tr h="320040">
                <a:tc>
                  <a:txBody>
                    <a:bodyPr/>
                    <a:lstStyle/>
                    <a:p>
                      <a:pPr algn="ctr" fontAlgn="base"/>
                      <a:r>
                        <a:rPr lang="en-US" sz="1000" dirty="0">
                          <a:effectLst/>
                        </a:rPr>
                        <a:t>Measure</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gridSpan="2">
                  <a:txBody>
                    <a:bodyPr/>
                    <a:lstStyle/>
                    <a:p>
                      <a:pPr algn="ctr" fontAlgn="base"/>
                      <a:r>
                        <a:rPr lang="en-US" sz="1000" dirty="0">
                          <a:effectLst/>
                        </a:rPr>
                        <a:t>Urban</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1000" dirty="0">
                          <a:effectLst/>
                        </a:rPr>
                        <a:t>Rural</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base"/>
                      <a:r>
                        <a:rPr lang="en-US" sz="1000" i="1">
                          <a:effectLst/>
                        </a:rPr>
                        <a:t>F</a:t>
                      </a:r>
                      <a:r>
                        <a:rPr lang="en-US" sz="1000">
                          <a:effectLst/>
                        </a:rPr>
                        <a:t>(1, 294)</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ase"/>
                      <a:r>
                        <a:rPr lang="el-GR" sz="1000">
                          <a:effectLst/>
                        </a:rPr>
                        <a:t>η</a:t>
                      </a:r>
                      <a:r>
                        <a:rPr lang="el-GR" sz="1000" baseline="30000">
                          <a:effectLst/>
                        </a:rPr>
                        <a:t>2</a:t>
                      </a:r>
                      <a:endParaRPr lang="el-GR" sz="100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84897459"/>
                  </a:ext>
                </a:extLst>
              </a:tr>
              <a:tr h="320040">
                <a:tc>
                  <a:txBody>
                    <a:bodyPr/>
                    <a:lstStyle/>
                    <a:p>
                      <a:pPr fontAlgn="base"/>
                      <a:r>
                        <a:rPr lang="en-US" sz="1000" dirty="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dirty="0">
                          <a:effectLst/>
                        </a:rPr>
                        <a:t>M</a:t>
                      </a:r>
                      <a:endParaRPr lang="en-US" sz="1000" dirty="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dirty="0">
                          <a:effectLst/>
                        </a:rPr>
                        <a:t>SD</a:t>
                      </a:r>
                      <a:endParaRPr lang="en-US" sz="1000" dirty="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M</a:t>
                      </a:r>
                      <a:endParaRPr lang="en-US" sz="10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SD</a:t>
                      </a:r>
                      <a:endParaRPr lang="en-US" sz="10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19506039"/>
                  </a:ext>
                </a:extLst>
              </a:tr>
              <a:tr h="320040">
                <a:tc>
                  <a:txBody>
                    <a:bodyPr/>
                    <a:lstStyle/>
                    <a:p>
                      <a:pPr fontAlgn="base"/>
                      <a:r>
                        <a:rPr lang="en-US" sz="1000">
                          <a:effectLst/>
                        </a:rPr>
                        <a:t>Self-esteem</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2.91</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0.49</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3.35</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0.35</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68.87</a:t>
                      </a:r>
                      <a:r>
                        <a:rPr lang="en-US" sz="1000" baseline="30000">
                          <a:effectLst/>
                        </a:rPr>
                        <a:t>***</a:t>
                      </a:r>
                      <a:endParaRPr lang="en-US" sz="10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.19</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02210790"/>
                  </a:ext>
                </a:extLst>
              </a:tr>
              <a:tr h="320040">
                <a:tc>
                  <a:txBody>
                    <a:bodyPr/>
                    <a:lstStyle/>
                    <a:p>
                      <a:pPr fontAlgn="base"/>
                      <a:r>
                        <a:rPr lang="en-US" sz="1000">
                          <a:effectLst/>
                        </a:rPr>
                        <a:t>Social support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4.22</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1.50</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5.56</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1.20</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62.60</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.17</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16297307"/>
                  </a:ext>
                </a:extLst>
              </a:tr>
              <a:tr h="320040">
                <a:tc>
                  <a:txBody>
                    <a:bodyPr/>
                    <a:lstStyle/>
                    <a:p>
                      <a:pPr fontAlgn="base"/>
                      <a:r>
                        <a:rPr lang="en-US" sz="1000" dirty="0">
                          <a:effectLst/>
                        </a:rPr>
                        <a:t>Cognitive appraisals</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291827736"/>
                  </a:ext>
                </a:extLst>
              </a:tr>
              <a:tr h="320040">
                <a:tc>
                  <a:txBody>
                    <a:bodyPr/>
                    <a:lstStyle/>
                    <a:p>
                      <a:pPr fontAlgn="base"/>
                      <a:r>
                        <a:rPr lang="en-US" sz="1000">
                          <a:effectLst/>
                        </a:rPr>
                        <a:t>  Threat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2.78</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0.87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1.99</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0.88</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56.35</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.20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905767687"/>
                  </a:ext>
                </a:extLst>
              </a:tr>
              <a:tr h="320040">
                <a:tc>
                  <a:txBody>
                    <a:bodyPr/>
                    <a:lstStyle/>
                    <a:p>
                      <a:pPr fontAlgn="base"/>
                      <a:r>
                        <a:rPr lang="en-US" sz="1000">
                          <a:effectLst/>
                        </a:rPr>
                        <a:t>  Challenge</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2.48</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0.88</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2.83</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1.20</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7.87</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36594065"/>
                  </a:ext>
                </a:extLst>
              </a:tr>
              <a:tr h="320040">
                <a:tc>
                  <a:txBody>
                    <a:bodyPr/>
                    <a:lstStyle/>
                    <a:p>
                      <a:pPr fontAlgn="base"/>
                      <a:r>
                        <a:rPr lang="en-US" sz="1000" dirty="0">
                          <a:effectLst/>
                        </a:rPr>
                        <a:t>  Self-efficacy</a:t>
                      </a:r>
                      <a:br>
                        <a:rPr lang="en-US" sz="1000" dirty="0">
                          <a:effectLst/>
                        </a:rPr>
                      </a:br>
                      <a:br>
                        <a:rPr lang="en-US" sz="1000" dirty="0">
                          <a:effectLst/>
                        </a:rPr>
                      </a:b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2.65</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0.79</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3.53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0.92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56.35</a:t>
                      </a:r>
                      <a:r>
                        <a:rPr lang="en-US" sz="1000" baseline="30000" dirty="0">
                          <a:effectLst/>
                        </a:rPr>
                        <a:t>***</a:t>
                      </a: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.16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25955344"/>
                  </a:ext>
                </a:extLst>
              </a:tr>
            </a:tbl>
          </a:graphicData>
        </a:graphic>
      </p:graphicFrame>
      <p:sp>
        <p:nvSpPr>
          <p:cNvPr id="6" name="Rectangle 1">
            <a:extLst>
              <a:ext uri="{FF2B5EF4-FFF2-40B4-BE49-F238E27FC236}">
                <a16:creationId xmlns:a16="http://schemas.microsoft.com/office/drawing/2014/main" id="{5781E243-A40F-415D-969C-BFF1EB42A3C4}"/>
              </a:ext>
            </a:extLst>
          </p:cNvPr>
          <p:cNvSpPr>
            <a:spLocks noChangeArrowheads="1"/>
          </p:cNvSpPr>
          <p:nvPr/>
        </p:nvSpPr>
        <p:spPr bwMode="auto">
          <a:xfrm>
            <a:off x="4829176" y="607593"/>
            <a:ext cx="5875376" cy="8679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Means, Standard Deviations, and One-Way Analyses of Variance in Psychological and Social Resources and Cognitive Appraisals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0C1B5AC5-5258-4F50-992D-9717698830BE}"/>
              </a:ext>
            </a:extLst>
          </p:cNvPr>
          <p:cNvSpPr>
            <a:spLocks noChangeArrowheads="1"/>
          </p:cNvSpPr>
          <p:nvPr/>
        </p:nvSpPr>
        <p:spPr bwMode="auto">
          <a:xfrm>
            <a:off x="4843367" y="4653380"/>
            <a:ext cx="1876426" cy="4770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30000" dirty="0">
                <a:ln>
                  <a:noFill/>
                </a:ln>
                <a:solidFill>
                  <a:srgbClr val="000000"/>
                </a:solidFill>
                <a:effectLst/>
                <a:latin typeface="ProximaNova"/>
              </a:rPr>
              <a:t>***</a:t>
            </a:r>
            <a:r>
              <a:rPr kumimoji="0" lang="en-US" altLang="en-US" sz="1300" b="0" i="1" u="none" strike="noStrike" cap="none" normalizeH="0" baseline="0" dirty="0">
                <a:ln>
                  <a:noFill/>
                </a:ln>
                <a:solidFill>
                  <a:srgbClr val="000000"/>
                </a:solidFill>
                <a:effectLst/>
                <a:latin typeface="ProximaNova"/>
              </a:rPr>
              <a:t>p</a:t>
            </a:r>
            <a:r>
              <a:rPr kumimoji="0" lang="en-US" altLang="en-US" sz="1300" b="0" i="0" u="none" strike="noStrike" cap="none" normalizeH="0" baseline="0" dirty="0">
                <a:ln>
                  <a:noFill/>
                </a:ln>
                <a:solidFill>
                  <a:srgbClr val="000000"/>
                </a:solidFill>
                <a:effectLst/>
                <a:latin typeface="ProximaNova"/>
              </a:rPr>
              <a:t> &lt; .001.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34D057F0-EA42-47F9-B58E-00B26AD2EB39}"/>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216</a:t>
            </a:r>
          </a:p>
        </p:txBody>
      </p:sp>
      <p:sp>
        <p:nvSpPr>
          <p:cNvPr id="9" name="Rectangle: Rounded Corners 8">
            <a:extLst>
              <a:ext uri="{FF2B5EF4-FFF2-40B4-BE49-F238E27FC236}">
                <a16:creationId xmlns:a16="http://schemas.microsoft.com/office/drawing/2014/main" id="{A5EEEF47-89E6-4C7F-9D0D-0504113CD0E1}"/>
              </a:ext>
            </a:extLst>
          </p:cNvPr>
          <p:cNvSpPr/>
          <p:nvPr/>
        </p:nvSpPr>
        <p:spPr>
          <a:xfrm>
            <a:off x="8665997" y="4877301"/>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Inclusion of Effect Sizes</a:t>
            </a:r>
          </a:p>
        </p:txBody>
      </p:sp>
      <p:cxnSp>
        <p:nvCxnSpPr>
          <p:cNvPr id="10" name="Straight Arrow Connector 9">
            <a:extLst>
              <a:ext uri="{FF2B5EF4-FFF2-40B4-BE49-F238E27FC236}">
                <a16:creationId xmlns:a16="http://schemas.microsoft.com/office/drawing/2014/main" id="{A6BA1906-B91C-4D05-954A-378A48B0E8BF}"/>
              </a:ext>
            </a:extLst>
          </p:cNvPr>
          <p:cNvCxnSpPr>
            <a:cxnSpLocks/>
            <a:stCxn id="9" idx="0"/>
          </p:cNvCxnSpPr>
          <p:nvPr/>
        </p:nvCxnSpPr>
        <p:spPr>
          <a:xfrm flipV="1">
            <a:off x="9454123" y="4032069"/>
            <a:ext cx="639111" cy="845232"/>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9F2D8059-774E-4BA5-84C0-FFE84D25A75C}"/>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185032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9EDA9C-AAC4-4B56-A6EB-156F6B050F74}"/>
              </a:ext>
            </a:extLst>
          </p:cNvPr>
          <p:cNvSpPr>
            <a:spLocks noGrp="1"/>
          </p:cNvSpPr>
          <p:nvPr>
            <p:ph type="title"/>
          </p:nvPr>
        </p:nvSpPr>
        <p:spPr>
          <a:xfrm>
            <a:off x="1097279" y="286603"/>
            <a:ext cx="10537371" cy="1450757"/>
          </a:xfrm>
        </p:spPr>
        <p:txBody>
          <a:bodyPr/>
          <a:lstStyle/>
          <a:p>
            <a:r>
              <a:rPr lang="en-US" dirty="0"/>
              <a:t>Figures – Principles of Construction</a:t>
            </a:r>
          </a:p>
        </p:txBody>
      </p:sp>
      <p:sp>
        <p:nvSpPr>
          <p:cNvPr id="7" name="TextBox 6">
            <a:extLst>
              <a:ext uri="{FF2B5EF4-FFF2-40B4-BE49-F238E27FC236}">
                <a16:creationId xmlns:a16="http://schemas.microsoft.com/office/drawing/2014/main" id="{01C31744-6326-4E90-BC8C-7B19BB731247}"/>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225-234</a:t>
            </a:r>
          </a:p>
        </p:txBody>
      </p:sp>
      <p:sp>
        <p:nvSpPr>
          <p:cNvPr id="10" name="Content Placeholder 2">
            <a:extLst>
              <a:ext uri="{FF2B5EF4-FFF2-40B4-BE49-F238E27FC236}">
                <a16:creationId xmlns:a16="http://schemas.microsoft.com/office/drawing/2014/main" id="{44C6E03F-BFB0-48D6-A433-E3D5D7C42876}"/>
              </a:ext>
            </a:extLst>
          </p:cNvPr>
          <p:cNvSpPr>
            <a:spLocks noGrp="1"/>
          </p:cNvSpPr>
          <p:nvPr>
            <p:ph idx="1"/>
          </p:nvPr>
        </p:nvSpPr>
        <p:spPr>
          <a:xfrm>
            <a:off x="975358" y="2157957"/>
            <a:ext cx="10058400" cy="1969906"/>
          </a:xfrm>
        </p:spPr>
        <p:txBody>
          <a:bodyPr>
            <a:normAutofit/>
          </a:bodyPr>
          <a:lstStyle/>
          <a:p>
            <a:pPr marL="339725" indent="-339725">
              <a:buFont typeface="Wingdings" panose="05000000000000000000" pitchFamily="2" charset="2"/>
              <a:buChar char="v"/>
            </a:pPr>
            <a:r>
              <a:rPr lang="en-US" dirty="0"/>
              <a:t>Figure = All types of graphical displays than are not a table</a:t>
            </a:r>
          </a:p>
          <a:p>
            <a:pPr marL="339725" indent="-339725">
              <a:buFont typeface="Wingdings" panose="05000000000000000000" pitchFamily="2" charset="2"/>
              <a:buChar char="v"/>
            </a:pPr>
            <a:r>
              <a:rPr lang="en-US" dirty="0"/>
              <a:t>Must add substantively to reader’s understanding, not duplicate what’s in the text</a:t>
            </a:r>
          </a:p>
          <a:p>
            <a:pPr marL="339725" indent="-339725">
              <a:buFont typeface="Wingdings" panose="05000000000000000000" pitchFamily="2" charset="2"/>
              <a:buChar char="v"/>
            </a:pPr>
            <a:r>
              <a:rPr lang="en-US" dirty="0"/>
              <a:t>Able to understand in isolation – including abbreviations</a:t>
            </a:r>
          </a:p>
          <a:p>
            <a:pPr marL="339725" indent="-339725">
              <a:buFont typeface="Wingdings" panose="05000000000000000000" pitchFamily="2" charset="2"/>
              <a:buChar char="v"/>
            </a:pPr>
            <a:r>
              <a:rPr lang="en-US" dirty="0"/>
              <a:t>Make high resolution, clean, clear, and tidy – smooth/sharp font, NO CHART JUNK!</a:t>
            </a:r>
          </a:p>
        </p:txBody>
      </p:sp>
      <p:sp>
        <p:nvSpPr>
          <p:cNvPr id="11" name="TextBox 10">
            <a:extLst>
              <a:ext uri="{FF2B5EF4-FFF2-40B4-BE49-F238E27FC236}">
                <a16:creationId xmlns:a16="http://schemas.microsoft.com/office/drawing/2014/main" id="{AE2B8CE6-2A12-4CAE-A786-FBA5134B454A}"/>
              </a:ext>
            </a:extLst>
          </p:cNvPr>
          <p:cNvSpPr txBox="1"/>
          <p:nvPr/>
        </p:nvSpPr>
        <p:spPr>
          <a:xfrm>
            <a:off x="1445622" y="4127863"/>
            <a:ext cx="9588136" cy="2119042"/>
          </a:xfrm>
          <a:prstGeom prst="rect">
            <a:avLst/>
          </a:prstGeom>
          <a:noFill/>
        </p:spPr>
        <p:txBody>
          <a:bodyPr wrap="square">
            <a:spAutoFit/>
          </a:bodyPr>
          <a:lstStyle/>
          <a:p>
            <a:pPr marL="742950" lvl="1" indent="-285750">
              <a:lnSpc>
                <a:spcPct val="150000"/>
              </a:lnSpc>
              <a:buFont typeface="Wingdings" panose="05000000000000000000" pitchFamily="2" charset="2"/>
              <a:buChar char="q"/>
            </a:pPr>
            <a:r>
              <a:rPr lang="en-US" b="1" u="sng" dirty="0">
                <a:solidFill>
                  <a:srgbClr val="0070C0"/>
                </a:solidFill>
              </a:rPr>
              <a:t>Number</a:t>
            </a:r>
            <a:r>
              <a:rPr lang="en-US" dirty="0">
                <a:solidFill>
                  <a:srgbClr val="0070C0"/>
                </a:solidFill>
              </a:rPr>
              <a:t>: first line, bold, “</a:t>
            </a:r>
            <a:r>
              <a:rPr lang="en-US" b="1" dirty="0">
                <a:solidFill>
                  <a:srgbClr val="0070C0"/>
                </a:solidFill>
              </a:rPr>
              <a:t>Figure 1</a:t>
            </a:r>
            <a:r>
              <a:rPr lang="en-US" dirty="0">
                <a:solidFill>
                  <a:srgbClr val="0070C0"/>
                </a:solidFill>
              </a:rPr>
              <a:t>”</a:t>
            </a:r>
          </a:p>
          <a:p>
            <a:pPr marL="742950" lvl="1" indent="-285750">
              <a:lnSpc>
                <a:spcPct val="150000"/>
              </a:lnSpc>
              <a:buFont typeface="Wingdings" panose="05000000000000000000" pitchFamily="2" charset="2"/>
              <a:buChar char="q"/>
            </a:pPr>
            <a:r>
              <a:rPr lang="en-US" b="1" u="sng" dirty="0">
                <a:solidFill>
                  <a:srgbClr val="0070C0"/>
                </a:solidFill>
              </a:rPr>
              <a:t>Title</a:t>
            </a:r>
            <a:r>
              <a:rPr lang="en-US" dirty="0">
                <a:solidFill>
                  <a:srgbClr val="0070C0"/>
                </a:solidFill>
              </a:rPr>
              <a:t>: italics title case, capitalize first letter, no period</a:t>
            </a:r>
          </a:p>
          <a:p>
            <a:pPr marL="742950" lvl="1" indent="-285750">
              <a:lnSpc>
                <a:spcPct val="150000"/>
              </a:lnSpc>
              <a:buFont typeface="Wingdings" panose="05000000000000000000" pitchFamily="2" charset="2"/>
              <a:buChar char="q"/>
            </a:pPr>
            <a:r>
              <a:rPr lang="en-US" b="1" u="sng" dirty="0">
                <a:solidFill>
                  <a:srgbClr val="0070C0"/>
                </a:solidFill>
              </a:rPr>
              <a:t>Image</a:t>
            </a:r>
            <a:r>
              <a:rPr lang="en-US" dirty="0">
                <a:solidFill>
                  <a:srgbClr val="0070C0"/>
                </a:solidFill>
              </a:rPr>
              <a:t>: preferred formats (1) TIFF, (2) EPS, (3) PNG, (4) JPG</a:t>
            </a:r>
          </a:p>
          <a:p>
            <a:pPr marL="742950" lvl="1" indent="-285750">
              <a:lnSpc>
                <a:spcPct val="150000"/>
              </a:lnSpc>
              <a:buFont typeface="Wingdings" panose="05000000000000000000" pitchFamily="2" charset="2"/>
              <a:buChar char="q"/>
            </a:pPr>
            <a:r>
              <a:rPr lang="en-US" b="1" u="sng" dirty="0">
                <a:solidFill>
                  <a:srgbClr val="0070C0"/>
                </a:solidFill>
              </a:rPr>
              <a:t>Legend</a:t>
            </a:r>
            <a:r>
              <a:rPr lang="en-US" dirty="0">
                <a:solidFill>
                  <a:srgbClr val="0070C0"/>
                </a:solidFill>
              </a:rPr>
              <a:t>: ‘key’ should be within the </a:t>
            </a:r>
            <a:r>
              <a:rPr lang="en-US" dirty="0" err="1">
                <a:solidFill>
                  <a:srgbClr val="0070C0"/>
                </a:solidFill>
              </a:rPr>
              <a:t>boundry</a:t>
            </a:r>
            <a:endParaRPr lang="en-US" dirty="0">
              <a:solidFill>
                <a:srgbClr val="0070C0"/>
              </a:solidFill>
            </a:endParaRPr>
          </a:p>
          <a:p>
            <a:pPr marL="742950" lvl="1" indent="-285750">
              <a:lnSpc>
                <a:spcPct val="150000"/>
              </a:lnSpc>
              <a:buFont typeface="Wingdings" panose="05000000000000000000" pitchFamily="2" charset="2"/>
              <a:buChar char="q"/>
            </a:pPr>
            <a:r>
              <a:rPr lang="en-US" b="1" u="sng" dirty="0">
                <a:solidFill>
                  <a:srgbClr val="0070C0"/>
                </a:solidFill>
              </a:rPr>
              <a:t>Notes</a:t>
            </a:r>
            <a:r>
              <a:rPr lang="en-US" dirty="0">
                <a:solidFill>
                  <a:srgbClr val="0070C0"/>
                </a:solidFill>
              </a:rPr>
              <a:t>: 3 types (general, specific, &amp; probability), optional, under table, doubled spaced</a:t>
            </a:r>
          </a:p>
        </p:txBody>
      </p:sp>
      <p:sp>
        <p:nvSpPr>
          <p:cNvPr id="13" name="TextBox 12">
            <a:extLst>
              <a:ext uri="{FF2B5EF4-FFF2-40B4-BE49-F238E27FC236}">
                <a16:creationId xmlns:a16="http://schemas.microsoft.com/office/drawing/2014/main" id="{DC13731C-1CD1-4CAD-9B09-1399479EBA22}"/>
              </a:ext>
            </a:extLst>
          </p:cNvPr>
          <p:cNvSpPr txBox="1"/>
          <p:nvPr/>
        </p:nvSpPr>
        <p:spPr>
          <a:xfrm>
            <a:off x="3394165" y="6445050"/>
            <a:ext cx="8456023" cy="369332"/>
          </a:xfrm>
          <a:prstGeom prst="rect">
            <a:avLst/>
          </a:prstGeom>
          <a:noFill/>
        </p:spPr>
        <p:txBody>
          <a:bodyPr wrap="square">
            <a:spAutoFit/>
          </a:bodyPr>
          <a:lstStyle/>
          <a:p>
            <a:pPr algn="r"/>
            <a:r>
              <a:rPr lang="en-US" dirty="0">
                <a:hlinkClick r:id="rId2"/>
              </a:rPr>
              <a:t>https://apastyle.apa.org/style-grammar-guidelines/tables-figures/figures</a:t>
            </a:r>
            <a:r>
              <a:rPr lang="en-US" dirty="0"/>
              <a:t> </a:t>
            </a:r>
          </a:p>
        </p:txBody>
      </p:sp>
    </p:spTree>
    <p:extLst>
      <p:ext uri="{BB962C8B-B14F-4D97-AF65-F5344CB8AC3E}">
        <p14:creationId xmlns:p14="http://schemas.microsoft.com/office/powerpoint/2010/main" val="3683962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iagram of the components of a prototypical figure (here, a line graph), including the figure number, title, graph, axis labels, legend and notes. ">
            <a:extLst>
              <a:ext uri="{FF2B5EF4-FFF2-40B4-BE49-F238E27FC236}">
                <a16:creationId xmlns:a16="http://schemas.microsoft.com/office/drawing/2014/main" id="{42CFE0E6-09C7-4B3D-A580-5BE53A3E6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48" y="178118"/>
            <a:ext cx="6668764" cy="5909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01C486-42A3-45F1-B5A1-A0F15823750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226</a:t>
            </a:r>
          </a:p>
        </p:txBody>
      </p:sp>
      <p:sp>
        <p:nvSpPr>
          <p:cNvPr id="6" name="TextBox 5">
            <a:extLst>
              <a:ext uri="{FF2B5EF4-FFF2-40B4-BE49-F238E27FC236}">
                <a16:creationId xmlns:a16="http://schemas.microsoft.com/office/drawing/2014/main" id="{0CC4C106-C80F-44CF-9289-09FC1FF3C296}"/>
              </a:ext>
            </a:extLst>
          </p:cNvPr>
          <p:cNvSpPr txBox="1"/>
          <p:nvPr/>
        </p:nvSpPr>
        <p:spPr>
          <a:xfrm>
            <a:off x="8273142" y="1619794"/>
            <a:ext cx="3463834" cy="3693319"/>
          </a:xfrm>
          <a:prstGeom prst="rect">
            <a:avLst/>
          </a:prstGeom>
          <a:noFill/>
        </p:spPr>
        <p:txBody>
          <a:bodyPr wrap="square">
            <a:spAutoFit/>
          </a:bodyPr>
          <a:lstStyle/>
          <a:p>
            <a:pPr marL="285750" indent="-285750" algn="l" fontAlgn="t">
              <a:buFont typeface="Wingdings" panose="05000000000000000000" pitchFamily="2" charset="2"/>
              <a:buChar char="q"/>
            </a:pPr>
            <a:r>
              <a:rPr lang="en-US" b="0" i="0" dirty="0">
                <a:solidFill>
                  <a:srgbClr val="000000"/>
                </a:solidFill>
                <a:effectLst/>
                <a:latin typeface="ProximaNova"/>
              </a:rPr>
              <a:t>images are clear</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lines are smooth and sharp</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font is legible and simple</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units of measurement are provided</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axes are clearly labeled</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elements within the figure are clearly labeled or explained</a:t>
            </a:r>
            <a:endParaRPr lang="en-US" dirty="0">
              <a:solidFill>
                <a:schemeClr val="bg2">
                  <a:lumMod val="25000"/>
                </a:schemeClr>
              </a:solidFill>
            </a:endParaRPr>
          </a:p>
        </p:txBody>
      </p:sp>
      <p:sp>
        <p:nvSpPr>
          <p:cNvPr id="7" name="TextBox 6">
            <a:extLst>
              <a:ext uri="{FF2B5EF4-FFF2-40B4-BE49-F238E27FC236}">
                <a16:creationId xmlns:a16="http://schemas.microsoft.com/office/drawing/2014/main" id="{B96ABE17-27FF-4F6D-BF48-686779EAEB7F}"/>
              </a:ext>
            </a:extLst>
          </p:cNvPr>
          <p:cNvSpPr txBox="1"/>
          <p:nvPr/>
        </p:nvSpPr>
        <p:spPr>
          <a:xfrm>
            <a:off x="3394165" y="6445050"/>
            <a:ext cx="8456023" cy="369332"/>
          </a:xfrm>
          <a:prstGeom prst="rect">
            <a:avLst/>
          </a:prstGeom>
          <a:noFill/>
        </p:spPr>
        <p:txBody>
          <a:bodyPr wrap="square">
            <a:spAutoFit/>
          </a:bodyPr>
          <a:lstStyle/>
          <a:p>
            <a:pPr algn="r"/>
            <a:r>
              <a:rPr lang="en-US" dirty="0">
                <a:hlinkClick r:id="rId3"/>
              </a:rPr>
              <a:t>https://apastyle.apa.org/style-grammar-guidelines/tables-figures/figures</a:t>
            </a:r>
            <a:r>
              <a:rPr lang="en-US" dirty="0"/>
              <a:t> </a:t>
            </a:r>
          </a:p>
        </p:txBody>
      </p:sp>
    </p:spTree>
    <p:extLst>
      <p:ext uri="{BB962C8B-B14F-4D97-AF65-F5344CB8AC3E}">
        <p14:creationId xmlns:p14="http://schemas.microsoft.com/office/powerpoint/2010/main" val="143051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ED58-1E50-4F35-991D-DE88AA6836F1}"/>
              </a:ext>
            </a:extLst>
          </p:cNvPr>
          <p:cNvSpPr>
            <a:spLocks noGrp="1"/>
          </p:cNvSpPr>
          <p:nvPr>
            <p:ph type="title"/>
          </p:nvPr>
        </p:nvSpPr>
        <p:spPr/>
        <p:txBody>
          <a:bodyPr/>
          <a:lstStyle/>
          <a:p>
            <a:r>
              <a:rPr lang="en-US" dirty="0"/>
              <a:t>Sample Figure</a:t>
            </a:r>
          </a:p>
        </p:txBody>
      </p:sp>
      <p:sp>
        <p:nvSpPr>
          <p:cNvPr id="4" name="Text Placeholder 3">
            <a:extLst>
              <a:ext uri="{FF2B5EF4-FFF2-40B4-BE49-F238E27FC236}">
                <a16:creationId xmlns:a16="http://schemas.microsoft.com/office/drawing/2014/main" id="{A323D26A-86FC-44AE-9979-7EC788963AFF}"/>
              </a:ext>
            </a:extLst>
          </p:cNvPr>
          <p:cNvSpPr>
            <a:spLocks noGrp="1"/>
          </p:cNvSpPr>
          <p:nvPr>
            <p:ph type="body" sz="half" idx="2"/>
          </p:nvPr>
        </p:nvSpPr>
        <p:spPr/>
        <p:txBody>
          <a:bodyPr/>
          <a:lstStyle/>
          <a:p>
            <a:r>
              <a:rPr lang="en-US" dirty="0"/>
              <a:t>Bar graph</a:t>
            </a:r>
          </a:p>
        </p:txBody>
      </p:sp>
      <p:sp>
        <p:nvSpPr>
          <p:cNvPr id="6" name="TextBox 5">
            <a:extLst>
              <a:ext uri="{FF2B5EF4-FFF2-40B4-BE49-F238E27FC236}">
                <a16:creationId xmlns:a16="http://schemas.microsoft.com/office/drawing/2014/main" id="{56B182A7-CBB8-4C7F-B118-7554732BA0F6}"/>
              </a:ext>
            </a:extLst>
          </p:cNvPr>
          <p:cNvSpPr txBox="1"/>
          <p:nvPr/>
        </p:nvSpPr>
        <p:spPr>
          <a:xfrm>
            <a:off x="255585" y="6071617"/>
            <a:ext cx="4293326" cy="646331"/>
          </a:xfrm>
          <a:prstGeom prst="rect">
            <a:avLst/>
          </a:prstGeom>
          <a:noFill/>
        </p:spPr>
        <p:txBody>
          <a:bodyPr wrap="square">
            <a:spAutoFit/>
          </a:bodyPr>
          <a:lstStyle/>
          <a:p>
            <a:r>
              <a:rPr lang="en-US" dirty="0">
                <a:hlinkClick r:id="rId2"/>
              </a:rPr>
              <a:t>https://apastyle.apa.org/style-grammar-guidelines/tables-figures/sample-figures</a:t>
            </a:r>
            <a:r>
              <a:rPr lang="en-US" dirty="0"/>
              <a:t> </a:t>
            </a:r>
          </a:p>
        </p:txBody>
      </p:sp>
      <p:sp>
        <p:nvSpPr>
          <p:cNvPr id="8" name="Rectangle 1">
            <a:extLst>
              <a:ext uri="{FF2B5EF4-FFF2-40B4-BE49-F238E27FC236}">
                <a16:creationId xmlns:a16="http://schemas.microsoft.com/office/drawing/2014/main" id="{082DB776-E399-4E34-B091-E1EEC3B3B99D}"/>
              </a:ext>
            </a:extLst>
          </p:cNvPr>
          <p:cNvSpPr>
            <a:spLocks noChangeArrowheads="1"/>
          </p:cNvSpPr>
          <p:nvPr/>
        </p:nvSpPr>
        <p:spPr bwMode="auto">
          <a:xfrm>
            <a:off x="4916261" y="345488"/>
            <a:ext cx="5372100"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Figure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Framing Scores for Different Reward Sizes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18" name="Picture 2" descr="Sample bar graph showing framing scores for three levels of reward and four different age groups. ">
            <a:extLst>
              <a:ext uri="{FF2B5EF4-FFF2-40B4-BE49-F238E27FC236}">
                <a16:creationId xmlns:a16="http://schemas.microsoft.com/office/drawing/2014/main" id="{D0D399A2-7A12-4D10-A1E3-E6D5EFFD9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261" y="1497874"/>
            <a:ext cx="5963475" cy="31350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
            <a:extLst>
              <a:ext uri="{FF2B5EF4-FFF2-40B4-BE49-F238E27FC236}">
                <a16:creationId xmlns:a16="http://schemas.microsoft.com/office/drawing/2014/main" id="{3214C278-043E-4BFD-8434-FC76E058C89B}"/>
              </a:ext>
            </a:extLst>
          </p:cNvPr>
          <p:cNvSpPr>
            <a:spLocks noChangeArrowheads="1"/>
          </p:cNvSpPr>
          <p:nvPr/>
        </p:nvSpPr>
        <p:spPr bwMode="auto">
          <a:xfrm>
            <a:off x="5147038" y="4864104"/>
            <a:ext cx="5732698"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Note</a:t>
            </a:r>
            <a:r>
              <a:rPr kumimoji="0" lang="en-US" altLang="en-US" sz="1300" b="0" i="0" u="none" strike="noStrike" cap="none" normalizeH="0" baseline="0" dirty="0">
                <a:ln>
                  <a:noFill/>
                </a:ln>
                <a:solidFill>
                  <a:srgbClr val="000000"/>
                </a:solidFill>
                <a:effectLst/>
                <a:latin typeface="ProximaNova"/>
              </a:rPr>
              <a:t>. Framing scores of adolescents and young adults are shown for low and high risks and for small, medium, and large rewards (error bars show standard errors).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EEE356E3-00BB-4793-AAAD-D8CFF5CC187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234</a:t>
            </a:r>
          </a:p>
        </p:txBody>
      </p:sp>
      <p:sp>
        <p:nvSpPr>
          <p:cNvPr id="12" name="Rectangle: Rounded Corners 11">
            <a:extLst>
              <a:ext uri="{FF2B5EF4-FFF2-40B4-BE49-F238E27FC236}">
                <a16:creationId xmlns:a16="http://schemas.microsoft.com/office/drawing/2014/main" id="{99C3B9EC-20D5-4E77-9F72-82232F88D33E}"/>
              </a:ext>
            </a:extLst>
          </p:cNvPr>
          <p:cNvSpPr/>
          <p:nvPr/>
        </p:nvSpPr>
        <p:spPr>
          <a:xfrm>
            <a:off x="2534195" y="4467864"/>
            <a:ext cx="1889064"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DO NOT use patterns for fill</a:t>
            </a:r>
          </a:p>
        </p:txBody>
      </p:sp>
      <p:cxnSp>
        <p:nvCxnSpPr>
          <p:cNvPr id="13" name="Straight Arrow Connector 12">
            <a:extLst>
              <a:ext uri="{FF2B5EF4-FFF2-40B4-BE49-F238E27FC236}">
                <a16:creationId xmlns:a16="http://schemas.microsoft.com/office/drawing/2014/main" id="{8FAE2128-4E84-4893-BE20-DCFA1A0EE98E}"/>
              </a:ext>
            </a:extLst>
          </p:cNvPr>
          <p:cNvCxnSpPr>
            <a:cxnSpLocks/>
            <a:stCxn id="12" idx="0"/>
          </p:cNvCxnSpPr>
          <p:nvPr/>
        </p:nvCxnSpPr>
        <p:spPr>
          <a:xfrm flipV="1">
            <a:off x="3478727" y="4040778"/>
            <a:ext cx="1824793" cy="42708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2610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7FD4-340C-4289-B8C5-811298E2C341}"/>
              </a:ext>
            </a:extLst>
          </p:cNvPr>
          <p:cNvSpPr>
            <a:spLocks noGrp="1"/>
          </p:cNvSpPr>
          <p:nvPr>
            <p:ph type="title"/>
          </p:nvPr>
        </p:nvSpPr>
        <p:spPr/>
        <p:txBody>
          <a:bodyPr/>
          <a:lstStyle/>
          <a:p>
            <a:r>
              <a:rPr lang="en-US" dirty="0"/>
              <a:t>Quantitative Articles</a:t>
            </a:r>
          </a:p>
        </p:txBody>
      </p:sp>
      <p:sp>
        <p:nvSpPr>
          <p:cNvPr id="3" name="Content Placeholder 2">
            <a:extLst>
              <a:ext uri="{FF2B5EF4-FFF2-40B4-BE49-F238E27FC236}">
                <a16:creationId xmlns:a16="http://schemas.microsoft.com/office/drawing/2014/main" id="{4A2D3FF1-FDF5-4F4F-A0AC-5AD57F51B920}"/>
              </a:ext>
            </a:extLst>
          </p:cNvPr>
          <p:cNvSpPr>
            <a:spLocks noGrp="1"/>
          </p:cNvSpPr>
          <p:nvPr>
            <p:ph idx="1"/>
          </p:nvPr>
        </p:nvSpPr>
        <p:spPr>
          <a:xfrm>
            <a:off x="1097280" y="2108201"/>
            <a:ext cx="5233851" cy="3760891"/>
          </a:xfrm>
        </p:spPr>
        <p:txBody>
          <a:bodyPr>
            <a:normAutofit/>
          </a:bodyPr>
          <a:lstStyle/>
          <a:p>
            <a:r>
              <a:rPr lang="en-US" b="1" dirty="0"/>
              <a:t>Includes</a:t>
            </a:r>
          </a:p>
          <a:p>
            <a:pPr lvl="1"/>
            <a:r>
              <a:rPr lang="en-US" dirty="0"/>
              <a:t>Report original, empirical quant research</a:t>
            </a:r>
          </a:p>
          <a:p>
            <a:pPr lvl="1"/>
            <a:r>
              <a:rPr lang="en-US" dirty="0"/>
              <a:t>Observed outcomes are numerically represented</a:t>
            </a:r>
          </a:p>
          <a:p>
            <a:pPr lvl="1"/>
            <a:r>
              <a:rPr lang="en-US" dirty="0"/>
              <a:t>Written in first person </a:t>
            </a:r>
            <a:r>
              <a:rPr lang="en-US" dirty="0">
                <a:solidFill>
                  <a:schemeClr val="accent4">
                    <a:lumMod val="75000"/>
                  </a:schemeClr>
                </a:solidFill>
              </a:rPr>
              <a:t>(section 4.16)</a:t>
            </a:r>
            <a:endParaRPr lang="en-US" dirty="0"/>
          </a:p>
          <a:p>
            <a:pPr lvl="1"/>
            <a:r>
              <a:rPr lang="en-US" dirty="0"/>
              <a:t>May report multiple studies</a:t>
            </a:r>
          </a:p>
          <a:p>
            <a:pPr lvl="1"/>
            <a:r>
              <a:rPr lang="en-US" dirty="0"/>
              <a:t>May be a meta-analysis – synthesis</a:t>
            </a:r>
          </a:p>
        </p:txBody>
      </p:sp>
      <p:sp>
        <p:nvSpPr>
          <p:cNvPr id="4" name="TextBox 3">
            <a:extLst>
              <a:ext uri="{FF2B5EF4-FFF2-40B4-BE49-F238E27FC236}">
                <a16:creationId xmlns:a16="http://schemas.microsoft.com/office/drawing/2014/main" id="{F32A4A02-0408-4538-9A32-CF7EE8453745}"/>
              </a:ext>
            </a:extLst>
          </p:cNvPr>
          <p:cNvSpPr txBox="1"/>
          <p:nvPr/>
        </p:nvSpPr>
        <p:spPr>
          <a:xfrm>
            <a:off x="2020388" y="549976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4-10</a:t>
            </a:r>
          </a:p>
        </p:txBody>
      </p:sp>
      <p:sp>
        <p:nvSpPr>
          <p:cNvPr id="5" name="Content Placeholder 2">
            <a:extLst>
              <a:ext uri="{FF2B5EF4-FFF2-40B4-BE49-F238E27FC236}">
                <a16:creationId xmlns:a16="http://schemas.microsoft.com/office/drawing/2014/main" id="{86395F9F-ECCF-4262-AFD5-147ACAEE5061}"/>
              </a:ext>
            </a:extLst>
          </p:cNvPr>
          <p:cNvSpPr txBox="1">
            <a:spLocks/>
          </p:cNvSpPr>
          <p:nvPr/>
        </p:nvSpPr>
        <p:spPr>
          <a:xfrm>
            <a:off x="7306491" y="2113282"/>
            <a:ext cx="3849189"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Sections</a:t>
            </a:r>
          </a:p>
          <a:p>
            <a:pPr lvl="1"/>
            <a:r>
              <a:rPr lang="en-US" dirty="0"/>
              <a:t>Introduction</a:t>
            </a:r>
          </a:p>
          <a:p>
            <a:pPr lvl="1"/>
            <a:r>
              <a:rPr lang="en-US" b="1" dirty="0">
                <a:solidFill>
                  <a:schemeClr val="accent4">
                    <a:lumMod val="50000"/>
                  </a:schemeClr>
                </a:solidFill>
                <a:highlight>
                  <a:srgbClr val="FFFF00"/>
                </a:highlight>
              </a:rPr>
              <a:t>Method</a:t>
            </a:r>
          </a:p>
          <a:p>
            <a:pPr lvl="1"/>
            <a:r>
              <a:rPr lang="en-US" b="1" dirty="0">
                <a:solidFill>
                  <a:schemeClr val="accent4">
                    <a:lumMod val="50000"/>
                  </a:schemeClr>
                </a:solidFill>
                <a:highlight>
                  <a:srgbClr val="FFFF00"/>
                </a:highlight>
              </a:rPr>
              <a:t>Results</a:t>
            </a:r>
          </a:p>
          <a:p>
            <a:pPr lvl="1"/>
            <a:r>
              <a:rPr lang="en-US" dirty="0"/>
              <a:t>Discussion</a:t>
            </a:r>
          </a:p>
        </p:txBody>
      </p:sp>
      <p:sp>
        <p:nvSpPr>
          <p:cNvPr id="6" name="TextBox 5">
            <a:extLst>
              <a:ext uri="{FF2B5EF4-FFF2-40B4-BE49-F238E27FC236}">
                <a16:creationId xmlns:a16="http://schemas.microsoft.com/office/drawing/2014/main" id="{271C0210-280F-4D54-BE96-A4D7EE8C904E}"/>
              </a:ext>
            </a:extLst>
          </p:cNvPr>
          <p:cNvSpPr txBox="1"/>
          <p:nvPr/>
        </p:nvSpPr>
        <p:spPr>
          <a:xfrm>
            <a:off x="7876902" y="549976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29-67</a:t>
            </a:r>
          </a:p>
        </p:txBody>
      </p:sp>
      <p:sp>
        <p:nvSpPr>
          <p:cNvPr id="8" name="TextBox 7">
            <a:extLst>
              <a:ext uri="{FF2B5EF4-FFF2-40B4-BE49-F238E27FC236}">
                <a16:creationId xmlns:a16="http://schemas.microsoft.com/office/drawing/2014/main" id="{BED7E306-1A41-407A-B613-1C43B84FCE4C}"/>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198547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ED58-1E50-4F35-991D-DE88AA6836F1}"/>
              </a:ext>
            </a:extLst>
          </p:cNvPr>
          <p:cNvSpPr>
            <a:spLocks noGrp="1"/>
          </p:cNvSpPr>
          <p:nvPr>
            <p:ph type="title"/>
          </p:nvPr>
        </p:nvSpPr>
        <p:spPr/>
        <p:txBody>
          <a:bodyPr/>
          <a:lstStyle/>
          <a:p>
            <a:r>
              <a:rPr lang="en-US" dirty="0"/>
              <a:t>Sample Figure</a:t>
            </a:r>
          </a:p>
        </p:txBody>
      </p:sp>
      <p:sp>
        <p:nvSpPr>
          <p:cNvPr id="4" name="Text Placeholder 3">
            <a:extLst>
              <a:ext uri="{FF2B5EF4-FFF2-40B4-BE49-F238E27FC236}">
                <a16:creationId xmlns:a16="http://schemas.microsoft.com/office/drawing/2014/main" id="{A323D26A-86FC-44AE-9979-7EC788963AFF}"/>
              </a:ext>
            </a:extLst>
          </p:cNvPr>
          <p:cNvSpPr>
            <a:spLocks noGrp="1"/>
          </p:cNvSpPr>
          <p:nvPr>
            <p:ph type="body" sz="half" idx="2"/>
          </p:nvPr>
        </p:nvSpPr>
        <p:spPr/>
        <p:txBody>
          <a:bodyPr/>
          <a:lstStyle/>
          <a:p>
            <a:r>
              <a:rPr lang="en-US" dirty="0"/>
              <a:t>Line graph</a:t>
            </a:r>
          </a:p>
        </p:txBody>
      </p:sp>
      <p:sp>
        <p:nvSpPr>
          <p:cNvPr id="6" name="TextBox 5">
            <a:extLst>
              <a:ext uri="{FF2B5EF4-FFF2-40B4-BE49-F238E27FC236}">
                <a16:creationId xmlns:a16="http://schemas.microsoft.com/office/drawing/2014/main" id="{56B182A7-CBB8-4C7F-B118-7554732BA0F6}"/>
              </a:ext>
            </a:extLst>
          </p:cNvPr>
          <p:cNvSpPr txBox="1"/>
          <p:nvPr/>
        </p:nvSpPr>
        <p:spPr>
          <a:xfrm>
            <a:off x="255585" y="6071617"/>
            <a:ext cx="4293326" cy="646331"/>
          </a:xfrm>
          <a:prstGeom prst="rect">
            <a:avLst/>
          </a:prstGeom>
          <a:noFill/>
        </p:spPr>
        <p:txBody>
          <a:bodyPr wrap="square">
            <a:spAutoFit/>
          </a:bodyPr>
          <a:lstStyle/>
          <a:p>
            <a:r>
              <a:rPr lang="en-US" dirty="0">
                <a:hlinkClick r:id="rId2"/>
              </a:rPr>
              <a:t>https://apastyle.apa.org/style-grammar-guidelines/tables-figures/sample-figures</a:t>
            </a:r>
            <a:r>
              <a:rPr lang="en-US" dirty="0"/>
              <a:t> </a:t>
            </a:r>
          </a:p>
        </p:txBody>
      </p:sp>
      <p:sp>
        <p:nvSpPr>
          <p:cNvPr id="11" name="TextBox 10">
            <a:extLst>
              <a:ext uri="{FF2B5EF4-FFF2-40B4-BE49-F238E27FC236}">
                <a16:creationId xmlns:a16="http://schemas.microsoft.com/office/drawing/2014/main" id="{EEE356E3-00BB-4793-AAAD-D8CFF5CC187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235</a:t>
            </a:r>
          </a:p>
        </p:txBody>
      </p:sp>
      <p:sp>
        <p:nvSpPr>
          <p:cNvPr id="12" name="Rectangle: Rounded Corners 11">
            <a:extLst>
              <a:ext uri="{FF2B5EF4-FFF2-40B4-BE49-F238E27FC236}">
                <a16:creationId xmlns:a16="http://schemas.microsoft.com/office/drawing/2014/main" id="{99C3B9EC-20D5-4E77-9F72-82232F88D33E}"/>
              </a:ext>
            </a:extLst>
          </p:cNvPr>
          <p:cNvSpPr/>
          <p:nvPr/>
        </p:nvSpPr>
        <p:spPr>
          <a:xfrm>
            <a:off x="1898469" y="4467864"/>
            <a:ext cx="2524790" cy="93145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Shape reinforces color difference – GOOD!</a:t>
            </a:r>
          </a:p>
        </p:txBody>
      </p:sp>
      <p:sp>
        <p:nvSpPr>
          <p:cNvPr id="3" name="Rectangle 1">
            <a:extLst>
              <a:ext uri="{FF2B5EF4-FFF2-40B4-BE49-F238E27FC236}">
                <a16:creationId xmlns:a16="http://schemas.microsoft.com/office/drawing/2014/main" id="{9D7BA7A6-8CAE-4164-AAD5-B2EBB83C5DD5}"/>
              </a:ext>
            </a:extLst>
          </p:cNvPr>
          <p:cNvSpPr>
            <a:spLocks noChangeArrowheads="1"/>
          </p:cNvSpPr>
          <p:nvPr/>
        </p:nvSpPr>
        <p:spPr bwMode="auto">
          <a:xfrm>
            <a:off x="5046542" y="4349607"/>
            <a:ext cx="5463434" cy="23683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Note</a:t>
            </a:r>
            <a:r>
              <a:rPr kumimoji="0" lang="en-US" altLang="en-US" sz="1300" b="0" i="0" u="none" strike="noStrike" cap="none" normalizeH="0" baseline="0" dirty="0">
                <a:ln>
                  <a:noFill/>
                </a:ln>
                <a:solidFill>
                  <a:srgbClr val="000000"/>
                </a:solidFill>
                <a:effectLst/>
                <a:latin typeface="ProximaNova"/>
              </a:rPr>
              <a:t>. Mean regression slopes in Experiment 1 are shown for the stereo motion, </a:t>
            </a:r>
            <a:r>
              <a:rPr kumimoji="0" lang="en-US" altLang="en-US" sz="1300" b="0" i="0" u="none" strike="noStrike" cap="none" normalizeH="0" baseline="0" dirty="0" err="1">
                <a:ln>
                  <a:noFill/>
                </a:ln>
                <a:solidFill>
                  <a:srgbClr val="000000"/>
                </a:solidFill>
                <a:effectLst/>
                <a:latin typeface="ProximaNova"/>
              </a:rPr>
              <a:t>biocularly</a:t>
            </a:r>
            <a:r>
              <a:rPr kumimoji="0" lang="en-US" altLang="en-US" sz="1300" b="0" i="0" u="none" strike="noStrike" cap="none" normalizeH="0" baseline="0" dirty="0">
                <a:ln>
                  <a:noFill/>
                </a:ln>
                <a:solidFill>
                  <a:srgbClr val="000000"/>
                </a:solidFill>
                <a:effectLst/>
                <a:latin typeface="ProximaNova"/>
              </a:rPr>
              <a:t> viewed monocular motion, combined, and monocularly viewed monocular motion conditions, plotted by rotation amount. Error bars represent standard errors. From “Large Continuous Perspective Change With Noncoplanar Points Enables Accurate Slant Perception,” by X. M. Wang, M. Lind, and G. P. Bingham, 2018, </a:t>
            </a:r>
            <a:r>
              <a:rPr kumimoji="0" lang="en-US" altLang="en-US" sz="1300" b="0" i="1" u="none" strike="noStrike" cap="none" normalizeH="0" baseline="0" dirty="0">
                <a:ln>
                  <a:noFill/>
                </a:ln>
                <a:solidFill>
                  <a:srgbClr val="000000"/>
                </a:solidFill>
                <a:effectLst/>
                <a:latin typeface="ProximaNova"/>
              </a:rPr>
              <a:t>Journal of Experimental Psychology: Human Perception and Performance</a:t>
            </a:r>
            <a:r>
              <a:rPr kumimoji="0" lang="en-US" altLang="en-US" sz="1300" b="0" i="0" u="none" strike="noStrike" cap="none" normalizeH="0" baseline="0" dirty="0">
                <a:ln>
                  <a:noFill/>
                </a:ln>
                <a:solidFill>
                  <a:srgbClr val="000000"/>
                </a:solidFill>
                <a:effectLst/>
                <a:latin typeface="ProximaNova"/>
              </a:rPr>
              <a:t>, </a:t>
            </a:r>
            <a:r>
              <a:rPr kumimoji="0" lang="en-US" altLang="en-US" sz="1300" b="0" i="1" u="none" strike="noStrike" cap="none" normalizeH="0" baseline="0" dirty="0">
                <a:ln>
                  <a:noFill/>
                </a:ln>
                <a:solidFill>
                  <a:srgbClr val="000000"/>
                </a:solidFill>
                <a:effectLst/>
                <a:latin typeface="ProximaNova"/>
              </a:rPr>
              <a:t>44</a:t>
            </a:r>
            <a:r>
              <a:rPr kumimoji="0" lang="en-US" altLang="en-US" sz="1300" b="0" i="0" u="none" strike="noStrike" cap="none" normalizeH="0" baseline="0" dirty="0">
                <a:ln>
                  <a:noFill/>
                </a:ln>
                <a:solidFill>
                  <a:srgbClr val="000000"/>
                </a:solidFill>
                <a:effectLst/>
                <a:latin typeface="ProximaNova"/>
              </a:rPr>
              <a:t>(10), p. 1513 (</a:t>
            </a:r>
            <a:r>
              <a:rPr kumimoji="0" lang="en-US" altLang="en-US" sz="1300" b="0" i="0" u="sng" strike="noStrike" cap="none" normalizeH="0" baseline="0" dirty="0">
                <a:ln>
                  <a:noFill/>
                </a:ln>
                <a:solidFill>
                  <a:srgbClr val="000000"/>
                </a:solidFill>
                <a:effectLst/>
                <a:latin typeface="ProximaNova"/>
                <a:hlinkClick r:id="rId3"/>
              </a:rPr>
              <a:t>https://doi.org/10.1037/xhp0000553</a:t>
            </a:r>
            <a:r>
              <a:rPr kumimoji="0" lang="en-US" altLang="en-US" sz="1300" b="0" i="0" u="none" strike="noStrike" cap="none" normalizeH="0" baseline="0" dirty="0">
                <a:ln>
                  <a:noFill/>
                </a:ln>
                <a:solidFill>
                  <a:srgbClr val="000000"/>
                </a:solidFill>
                <a:effectLst/>
                <a:latin typeface="ProximaNova"/>
              </a:rPr>
              <a:t>). Copyright 2018 by the American Psychological Association.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2" name="Picture 2" descr="Sample line graph showing regression slopes for four conditions in the experiment.">
            <a:extLst>
              <a:ext uri="{FF2B5EF4-FFF2-40B4-BE49-F238E27FC236}">
                <a16:creationId xmlns:a16="http://schemas.microsoft.com/office/drawing/2014/main" id="{16BA51DF-0F19-493A-9289-16277D78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6542" y="879327"/>
            <a:ext cx="5201704" cy="347028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
            <a:extLst>
              <a:ext uri="{FF2B5EF4-FFF2-40B4-BE49-F238E27FC236}">
                <a16:creationId xmlns:a16="http://schemas.microsoft.com/office/drawing/2014/main" id="{44589FCB-9BDC-4F25-BE89-8A1DB8A4B99A}"/>
              </a:ext>
            </a:extLst>
          </p:cNvPr>
          <p:cNvSpPr>
            <a:spLocks noChangeArrowheads="1"/>
          </p:cNvSpPr>
          <p:nvPr/>
        </p:nvSpPr>
        <p:spPr bwMode="auto">
          <a:xfrm>
            <a:off x="5051293" y="217253"/>
            <a:ext cx="3213717" cy="569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Figure 3</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Mean Regression Slopes in Experiment 1</a:t>
            </a:r>
          </a:p>
        </p:txBody>
      </p:sp>
      <p:cxnSp>
        <p:nvCxnSpPr>
          <p:cNvPr id="13" name="Straight Arrow Connector 12">
            <a:extLst>
              <a:ext uri="{FF2B5EF4-FFF2-40B4-BE49-F238E27FC236}">
                <a16:creationId xmlns:a16="http://schemas.microsoft.com/office/drawing/2014/main" id="{8FAE2128-4E84-4893-BE20-DCFA1A0EE98E}"/>
              </a:ext>
            </a:extLst>
          </p:cNvPr>
          <p:cNvCxnSpPr>
            <a:cxnSpLocks/>
            <a:stCxn id="12" idx="0"/>
          </p:cNvCxnSpPr>
          <p:nvPr/>
        </p:nvCxnSpPr>
        <p:spPr>
          <a:xfrm flipV="1">
            <a:off x="3160864" y="4040778"/>
            <a:ext cx="2142656" cy="42708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85445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ED58-1E50-4F35-991D-DE88AA6836F1}"/>
              </a:ext>
            </a:extLst>
          </p:cNvPr>
          <p:cNvSpPr>
            <a:spLocks noGrp="1"/>
          </p:cNvSpPr>
          <p:nvPr>
            <p:ph type="title"/>
          </p:nvPr>
        </p:nvSpPr>
        <p:spPr/>
        <p:txBody>
          <a:bodyPr/>
          <a:lstStyle/>
          <a:p>
            <a:r>
              <a:rPr lang="en-US" dirty="0"/>
              <a:t>Sample Figure</a:t>
            </a:r>
          </a:p>
        </p:txBody>
      </p:sp>
      <p:sp>
        <p:nvSpPr>
          <p:cNvPr id="4" name="Text Placeholder 3">
            <a:extLst>
              <a:ext uri="{FF2B5EF4-FFF2-40B4-BE49-F238E27FC236}">
                <a16:creationId xmlns:a16="http://schemas.microsoft.com/office/drawing/2014/main" id="{A323D26A-86FC-44AE-9979-7EC788963AFF}"/>
              </a:ext>
            </a:extLst>
          </p:cNvPr>
          <p:cNvSpPr>
            <a:spLocks noGrp="1"/>
          </p:cNvSpPr>
          <p:nvPr>
            <p:ph type="body" sz="half" idx="2"/>
          </p:nvPr>
        </p:nvSpPr>
        <p:spPr/>
        <p:txBody>
          <a:bodyPr/>
          <a:lstStyle/>
          <a:p>
            <a:r>
              <a:rPr lang="en-US" dirty="0"/>
              <a:t>CONSORT flowchart</a:t>
            </a:r>
          </a:p>
        </p:txBody>
      </p:sp>
      <p:sp>
        <p:nvSpPr>
          <p:cNvPr id="6" name="TextBox 5">
            <a:extLst>
              <a:ext uri="{FF2B5EF4-FFF2-40B4-BE49-F238E27FC236}">
                <a16:creationId xmlns:a16="http://schemas.microsoft.com/office/drawing/2014/main" id="{56B182A7-CBB8-4C7F-B118-7554732BA0F6}"/>
              </a:ext>
            </a:extLst>
          </p:cNvPr>
          <p:cNvSpPr txBox="1"/>
          <p:nvPr/>
        </p:nvSpPr>
        <p:spPr>
          <a:xfrm>
            <a:off x="255585" y="6071617"/>
            <a:ext cx="4293326" cy="646331"/>
          </a:xfrm>
          <a:prstGeom prst="rect">
            <a:avLst/>
          </a:prstGeom>
          <a:noFill/>
        </p:spPr>
        <p:txBody>
          <a:bodyPr wrap="square">
            <a:spAutoFit/>
          </a:bodyPr>
          <a:lstStyle/>
          <a:p>
            <a:r>
              <a:rPr lang="en-US" dirty="0">
                <a:hlinkClick r:id="rId2"/>
              </a:rPr>
              <a:t>https://apastyle.apa.org/style-grammar-guidelines/tables-figures/sample-figures</a:t>
            </a:r>
            <a:r>
              <a:rPr lang="en-US" dirty="0"/>
              <a:t> </a:t>
            </a:r>
          </a:p>
        </p:txBody>
      </p:sp>
      <p:sp>
        <p:nvSpPr>
          <p:cNvPr id="11" name="TextBox 10">
            <a:extLst>
              <a:ext uri="{FF2B5EF4-FFF2-40B4-BE49-F238E27FC236}">
                <a16:creationId xmlns:a16="http://schemas.microsoft.com/office/drawing/2014/main" id="{EEE356E3-00BB-4793-AAAD-D8CFF5CC187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237</a:t>
            </a:r>
          </a:p>
        </p:txBody>
      </p:sp>
      <p:sp>
        <p:nvSpPr>
          <p:cNvPr id="5" name="Rectangle 1">
            <a:extLst>
              <a:ext uri="{FF2B5EF4-FFF2-40B4-BE49-F238E27FC236}">
                <a16:creationId xmlns:a16="http://schemas.microsoft.com/office/drawing/2014/main" id="{79BDC789-5150-4616-8EAA-64398E46A257}"/>
              </a:ext>
            </a:extLst>
          </p:cNvPr>
          <p:cNvSpPr>
            <a:spLocks noChangeArrowheads="1"/>
          </p:cNvSpPr>
          <p:nvPr/>
        </p:nvSpPr>
        <p:spPr bwMode="auto">
          <a:xfrm>
            <a:off x="4999341" y="242825"/>
            <a:ext cx="2377382"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Figure 2</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CONSORT Flowchart of Participants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Sample CONSORT flowchart describing flow of participants through a study.">
            <a:extLst>
              <a:ext uri="{FF2B5EF4-FFF2-40B4-BE49-F238E27FC236}">
                <a16:creationId xmlns:a16="http://schemas.microsoft.com/office/drawing/2014/main" id="{3B3C0F2A-21D7-4F58-AE19-C02B7F425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361" y="1061850"/>
            <a:ext cx="5419381" cy="549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328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Tables &amp; Figures</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5" name="Picture 4">
            <a:extLst>
              <a:ext uri="{FF2B5EF4-FFF2-40B4-BE49-F238E27FC236}">
                <a16:creationId xmlns:a16="http://schemas.microsoft.com/office/drawing/2014/main" id="{DDC7399F-520F-49A5-BCB3-62BD931B2ECF}"/>
              </a:ext>
            </a:extLst>
          </p:cNvPr>
          <p:cNvPicPr>
            <a:picLocks noChangeAspect="1"/>
          </p:cNvPicPr>
          <p:nvPr/>
        </p:nvPicPr>
        <p:blipFill>
          <a:blip r:embed="rId3"/>
          <a:stretch>
            <a:fillRect/>
          </a:stretch>
        </p:blipFill>
        <p:spPr>
          <a:xfrm>
            <a:off x="4923239" y="309751"/>
            <a:ext cx="3248152" cy="55386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FB28ECF-7925-4950-8E8E-1A5CC202071A}"/>
              </a:ext>
            </a:extLst>
          </p:cNvPr>
          <p:cNvPicPr>
            <a:picLocks noChangeAspect="1"/>
          </p:cNvPicPr>
          <p:nvPr/>
        </p:nvPicPr>
        <p:blipFill>
          <a:blip r:embed="rId4"/>
          <a:stretch>
            <a:fillRect/>
          </a:stretch>
        </p:blipFill>
        <p:spPr>
          <a:xfrm>
            <a:off x="8390338" y="309751"/>
            <a:ext cx="3248152" cy="6367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0624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163163-FF35-4CBD-978A-0F01518757D6}"/>
              </a:ext>
            </a:extLst>
          </p:cNvPr>
          <p:cNvSpPr>
            <a:spLocks noGrp="1"/>
          </p:cNvSpPr>
          <p:nvPr>
            <p:ph type="title"/>
          </p:nvPr>
        </p:nvSpPr>
        <p:spPr/>
        <p:txBody>
          <a:bodyPr/>
          <a:lstStyle/>
          <a:p>
            <a:r>
              <a:rPr lang="en-US" dirty="0"/>
              <a:t>Tips for Determining Authorship</a:t>
            </a:r>
          </a:p>
        </p:txBody>
      </p:sp>
      <p:sp>
        <p:nvSpPr>
          <p:cNvPr id="6" name="Content Placeholder 5">
            <a:extLst>
              <a:ext uri="{FF2B5EF4-FFF2-40B4-BE49-F238E27FC236}">
                <a16:creationId xmlns:a16="http://schemas.microsoft.com/office/drawing/2014/main" id="{4102B838-9844-4918-9636-BF44DC8B8BBA}"/>
              </a:ext>
            </a:extLst>
          </p:cNvPr>
          <p:cNvSpPr>
            <a:spLocks noGrp="1"/>
          </p:cNvSpPr>
          <p:nvPr>
            <p:ph idx="1"/>
          </p:nvPr>
        </p:nvSpPr>
        <p:spPr>
          <a:xfrm>
            <a:off x="1097280" y="2108201"/>
            <a:ext cx="10058400" cy="4240348"/>
          </a:xfrm>
        </p:spPr>
        <p:txBody>
          <a:bodyPr>
            <a:normAutofit fontScale="92500" lnSpcReduction="10000"/>
          </a:bodyPr>
          <a:lstStyle/>
          <a:p>
            <a:pPr algn="ctr" fontAlgn="base"/>
            <a:r>
              <a:rPr lang="en-US" b="0" i="0" dirty="0">
                <a:solidFill>
                  <a:srgbClr val="0070C0"/>
                </a:solidFill>
                <a:effectLst/>
                <a:latin typeface="ProximaNova"/>
              </a:rPr>
              <a:t>Authorship entails a public acknowledgment of scientific or professional contribution to a disseminated piece of information. </a:t>
            </a:r>
          </a:p>
          <a:p>
            <a:pPr marL="287338" indent="-287338" algn="l" fontAlgn="base">
              <a:buFont typeface="Wingdings" panose="05000000000000000000" pitchFamily="2" charset="2"/>
              <a:buChar char="q"/>
            </a:pPr>
            <a:r>
              <a:rPr lang="en-US" b="0" i="0" dirty="0">
                <a:solidFill>
                  <a:srgbClr val="222222"/>
                </a:solidFill>
                <a:effectLst/>
                <a:latin typeface="ProximaNova"/>
              </a:rPr>
              <a:t>Psychologists take responsibility and credit, including authorship credit, only for </a:t>
            </a:r>
            <a:r>
              <a:rPr lang="en-US" b="1" i="0" dirty="0">
                <a:solidFill>
                  <a:srgbClr val="222222"/>
                </a:solidFill>
                <a:effectLst/>
                <a:latin typeface="ProximaNova"/>
              </a:rPr>
              <a:t>work they have actually performed</a:t>
            </a:r>
            <a:r>
              <a:rPr lang="en-US" b="0" i="0" dirty="0">
                <a:solidFill>
                  <a:srgbClr val="222222"/>
                </a:solidFill>
                <a:effectLst/>
                <a:latin typeface="ProximaNova"/>
              </a:rPr>
              <a:t> or to which they have </a:t>
            </a:r>
            <a:r>
              <a:rPr lang="en-US" b="1" i="0" dirty="0">
                <a:solidFill>
                  <a:srgbClr val="222222"/>
                </a:solidFill>
                <a:effectLst/>
                <a:latin typeface="ProximaNova"/>
              </a:rPr>
              <a:t>substantially contributed</a:t>
            </a:r>
            <a:r>
              <a:rPr lang="en-US" b="0" i="0" dirty="0">
                <a:solidFill>
                  <a:srgbClr val="222222"/>
                </a:solidFill>
                <a:effectLst/>
                <a:latin typeface="ProximaNova"/>
              </a:rPr>
              <a:t>. </a:t>
            </a:r>
          </a:p>
          <a:p>
            <a:pPr marL="287338" indent="-287338" algn="l" fontAlgn="t">
              <a:buFont typeface="Wingdings" panose="05000000000000000000" pitchFamily="2" charset="2"/>
              <a:buChar char="q"/>
            </a:pPr>
            <a:r>
              <a:rPr lang="en-US" b="0" i="0" dirty="0">
                <a:solidFill>
                  <a:srgbClr val="222222"/>
                </a:solidFill>
                <a:effectLst/>
                <a:latin typeface="ProximaNova"/>
              </a:rPr>
              <a:t>Principal authorship and other publication credits accurately </a:t>
            </a:r>
            <a:r>
              <a:rPr lang="en-US" b="1" i="0" dirty="0">
                <a:solidFill>
                  <a:srgbClr val="222222"/>
                </a:solidFill>
                <a:effectLst/>
                <a:latin typeface="ProximaNova"/>
              </a:rPr>
              <a:t>reflect the relative scientific or professional contribution</a:t>
            </a:r>
            <a:r>
              <a:rPr lang="en-US" b="0" i="0" dirty="0">
                <a:solidFill>
                  <a:srgbClr val="222222"/>
                </a:solidFill>
                <a:effectLst/>
                <a:latin typeface="ProximaNova"/>
              </a:rPr>
              <a:t>s of the individuals involved, regardless of their relative status. </a:t>
            </a:r>
          </a:p>
          <a:p>
            <a:pPr marL="579946" lvl="1" indent="-287338" fontAlgn="t">
              <a:buFont typeface="Wingdings" panose="05000000000000000000" pitchFamily="2" charset="2"/>
              <a:buChar char="q"/>
            </a:pPr>
            <a:r>
              <a:rPr lang="en-US" b="0" i="0" dirty="0">
                <a:solidFill>
                  <a:srgbClr val="222222"/>
                </a:solidFill>
                <a:effectLst/>
                <a:latin typeface="ProximaNova"/>
              </a:rPr>
              <a:t>Mere possession of an institutional position, such as department chair, does not justify authorship credit. </a:t>
            </a:r>
          </a:p>
          <a:p>
            <a:pPr marL="579946" lvl="1" indent="-287338" fontAlgn="t">
              <a:buFont typeface="Wingdings" panose="05000000000000000000" pitchFamily="2" charset="2"/>
              <a:buChar char="q"/>
            </a:pPr>
            <a:r>
              <a:rPr lang="en-US" b="0" i="0" dirty="0">
                <a:solidFill>
                  <a:srgbClr val="222222"/>
                </a:solidFill>
                <a:effectLst/>
                <a:latin typeface="ProximaNova"/>
              </a:rPr>
              <a:t>Minor contributions to the research or to the writing for publication are appropriately acknowledged, such as in footnotes or in an introductory statement. </a:t>
            </a:r>
          </a:p>
          <a:p>
            <a:pPr marL="287338" indent="-287338" algn="l" fontAlgn="t">
              <a:buFont typeface="Wingdings" panose="05000000000000000000" pitchFamily="2" charset="2"/>
              <a:buChar char="q"/>
            </a:pPr>
            <a:r>
              <a:rPr lang="en-US" b="0" i="0" dirty="0">
                <a:solidFill>
                  <a:srgbClr val="222222"/>
                </a:solidFill>
                <a:effectLst/>
                <a:latin typeface="ProximaNova"/>
              </a:rPr>
              <a:t>Except under exceptional circumstances, a student is listed as principal author on any multiple-authored article that is substantially based on the </a:t>
            </a:r>
            <a:r>
              <a:rPr lang="en-US" b="1" i="0" dirty="0">
                <a:solidFill>
                  <a:srgbClr val="222222"/>
                </a:solidFill>
                <a:effectLst/>
                <a:latin typeface="ProximaNova"/>
              </a:rPr>
              <a:t>student’s doctoral dissertation</a:t>
            </a:r>
            <a:r>
              <a:rPr lang="en-US" b="0" i="0" dirty="0">
                <a:solidFill>
                  <a:srgbClr val="222222"/>
                </a:solidFill>
                <a:effectLst/>
                <a:latin typeface="ProximaNova"/>
              </a:rPr>
              <a:t>. </a:t>
            </a:r>
          </a:p>
          <a:p>
            <a:pPr marL="0" indent="0" algn="ctr" fontAlgn="t">
              <a:buNone/>
            </a:pPr>
            <a:r>
              <a:rPr lang="en-US" b="1" i="0" dirty="0">
                <a:solidFill>
                  <a:schemeClr val="accent4">
                    <a:lumMod val="75000"/>
                  </a:schemeClr>
                </a:solidFill>
                <a:effectLst/>
                <a:latin typeface="ProximaNova"/>
              </a:rPr>
              <a:t>Discuss publication credit as early as feasible and throughout the research and publication process</a:t>
            </a:r>
            <a:endParaRPr lang="en-US" b="1" dirty="0">
              <a:solidFill>
                <a:schemeClr val="accent4">
                  <a:lumMod val="75000"/>
                </a:schemeClr>
              </a:solidFill>
            </a:endParaRPr>
          </a:p>
        </p:txBody>
      </p:sp>
      <p:sp>
        <p:nvSpPr>
          <p:cNvPr id="8" name="TextBox 7">
            <a:extLst>
              <a:ext uri="{FF2B5EF4-FFF2-40B4-BE49-F238E27FC236}">
                <a16:creationId xmlns:a16="http://schemas.microsoft.com/office/drawing/2014/main" id="{E33F149F-439C-45B1-8D74-789D6D79B669}"/>
              </a:ext>
            </a:extLst>
          </p:cNvPr>
          <p:cNvSpPr txBox="1"/>
          <p:nvPr/>
        </p:nvSpPr>
        <p:spPr>
          <a:xfrm>
            <a:off x="5103221" y="6412858"/>
            <a:ext cx="6992983" cy="369332"/>
          </a:xfrm>
          <a:prstGeom prst="rect">
            <a:avLst/>
          </a:prstGeom>
          <a:noFill/>
        </p:spPr>
        <p:txBody>
          <a:bodyPr wrap="square">
            <a:spAutoFit/>
          </a:bodyPr>
          <a:lstStyle/>
          <a:p>
            <a:r>
              <a:rPr lang="en-US" dirty="0">
                <a:hlinkClick r:id="rId2"/>
              </a:rPr>
              <a:t>https://www.apa.org/science/leadership/students/authorship-paper</a:t>
            </a:r>
            <a:r>
              <a:rPr lang="en-US" dirty="0"/>
              <a:t> </a:t>
            </a:r>
          </a:p>
        </p:txBody>
      </p:sp>
    </p:spTree>
    <p:extLst>
      <p:ext uri="{BB962C8B-B14F-4D97-AF65-F5344CB8AC3E}">
        <p14:creationId xmlns:p14="http://schemas.microsoft.com/office/powerpoint/2010/main" val="2530305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0B1C-E8E7-4528-9098-182594DFB1E5}"/>
              </a:ext>
            </a:extLst>
          </p:cNvPr>
          <p:cNvSpPr>
            <a:spLocks noGrp="1"/>
          </p:cNvSpPr>
          <p:nvPr>
            <p:ph type="title"/>
          </p:nvPr>
        </p:nvSpPr>
        <p:spPr>
          <a:xfrm>
            <a:off x="1097280" y="286603"/>
            <a:ext cx="10450286" cy="1450757"/>
          </a:xfrm>
        </p:spPr>
        <p:txBody>
          <a:bodyPr>
            <a:normAutofit/>
          </a:bodyPr>
          <a:lstStyle/>
          <a:p>
            <a:r>
              <a:rPr lang="en-US" sz="4400" dirty="0"/>
              <a:t>Appendices</a:t>
            </a:r>
          </a:p>
        </p:txBody>
      </p:sp>
      <p:sp>
        <p:nvSpPr>
          <p:cNvPr id="3" name="Content Placeholder 2">
            <a:extLst>
              <a:ext uri="{FF2B5EF4-FFF2-40B4-BE49-F238E27FC236}">
                <a16:creationId xmlns:a16="http://schemas.microsoft.com/office/drawing/2014/main" id="{C74F9075-AB5B-4CAF-9D6D-27B562707422}"/>
              </a:ext>
            </a:extLst>
          </p:cNvPr>
          <p:cNvSpPr>
            <a:spLocks noGrp="1"/>
          </p:cNvSpPr>
          <p:nvPr>
            <p:ph idx="1"/>
          </p:nvPr>
        </p:nvSpPr>
        <p:spPr>
          <a:xfrm>
            <a:off x="731521" y="2108201"/>
            <a:ext cx="10711542" cy="1714861"/>
          </a:xfrm>
        </p:spPr>
        <p:txBody>
          <a:bodyPr>
            <a:normAutofit fontScale="92500"/>
          </a:bodyPr>
          <a:lstStyle/>
          <a:p>
            <a:pPr algn="ctr"/>
            <a:r>
              <a:rPr lang="en-US" dirty="0"/>
              <a:t>Include material that supplements the paper’s content, but that would be …</a:t>
            </a:r>
          </a:p>
          <a:p>
            <a:pPr algn="ctr"/>
            <a:r>
              <a:rPr lang="en-US" sz="2000" b="1" dirty="0">
                <a:solidFill>
                  <a:schemeClr val="accent4">
                    <a:lumMod val="75000"/>
                  </a:schemeClr>
                </a:solidFill>
              </a:rPr>
              <a:t>distraction or inappropriate </a:t>
            </a:r>
            <a:r>
              <a:rPr lang="en-US" dirty="0"/>
              <a:t>in the text of the paper.</a:t>
            </a:r>
          </a:p>
          <a:p>
            <a:pPr marL="0" indent="0" algn="ctr">
              <a:buNone/>
            </a:pPr>
            <a:r>
              <a:rPr lang="en-US" sz="2600" b="1" dirty="0">
                <a:solidFill>
                  <a:srgbClr val="0070C0"/>
                </a:solidFill>
              </a:rPr>
              <a:t>Helps understand, evaluate or replicate -- Brief &amp; easily presented in print format</a:t>
            </a:r>
          </a:p>
          <a:p>
            <a:pPr marL="0" indent="0">
              <a:buNone/>
            </a:pPr>
            <a:endParaRPr lang="en-US" dirty="0"/>
          </a:p>
        </p:txBody>
      </p:sp>
      <p:sp>
        <p:nvSpPr>
          <p:cNvPr id="4" name="TextBox 3">
            <a:extLst>
              <a:ext uri="{FF2B5EF4-FFF2-40B4-BE49-F238E27FC236}">
                <a16:creationId xmlns:a16="http://schemas.microsoft.com/office/drawing/2014/main" id="{8BED32E4-67DE-4C22-981D-DB31BF3C912C}"/>
              </a:ext>
            </a:extLst>
          </p:cNvPr>
          <p:cNvSpPr txBox="1"/>
          <p:nvPr/>
        </p:nvSpPr>
        <p:spPr>
          <a:xfrm>
            <a:off x="9283338" y="357834"/>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41-43</a:t>
            </a:r>
          </a:p>
        </p:txBody>
      </p:sp>
      <p:sp>
        <p:nvSpPr>
          <p:cNvPr id="7" name="TextBox 6">
            <a:extLst>
              <a:ext uri="{FF2B5EF4-FFF2-40B4-BE49-F238E27FC236}">
                <a16:creationId xmlns:a16="http://schemas.microsoft.com/office/drawing/2014/main" id="{9A19B080-27F0-4EE3-A3F1-C50F9836611B}"/>
              </a:ext>
            </a:extLst>
          </p:cNvPr>
          <p:cNvSpPr txBox="1"/>
          <p:nvPr/>
        </p:nvSpPr>
        <p:spPr>
          <a:xfrm>
            <a:off x="4153987" y="3663573"/>
            <a:ext cx="6444343" cy="2308324"/>
          </a:xfrm>
          <a:prstGeom prst="rect">
            <a:avLst/>
          </a:prstGeom>
          <a:noFill/>
        </p:spPr>
        <p:txBody>
          <a:bodyPr wrap="square">
            <a:spAutoFit/>
          </a:bodyPr>
          <a:lstStyle/>
          <a:p>
            <a:pPr marL="0" indent="0">
              <a:buNone/>
            </a:pPr>
            <a:r>
              <a:rPr lang="en-US" u="sng" dirty="0"/>
              <a:t>May include:</a:t>
            </a:r>
          </a:p>
          <a:p>
            <a:pPr marL="285750" indent="-285750">
              <a:buFont typeface="Wingdings" panose="05000000000000000000" pitchFamily="2" charset="2"/>
              <a:buChar char="q"/>
            </a:pPr>
            <a:r>
              <a:rPr lang="en-US" dirty="0"/>
              <a:t>List of stimulus materials</a:t>
            </a:r>
          </a:p>
          <a:p>
            <a:pPr marL="285750" indent="-285750">
              <a:buFont typeface="Wingdings" panose="05000000000000000000" pitchFamily="2" charset="2"/>
              <a:buChar char="q"/>
            </a:pPr>
            <a:r>
              <a:rPr lang="en-US" dirty="0"/>
              <a:t>Instructions to participants</a:t>
            </a:r>
          </a:p>
          <a:p>
            <a:pPr marL="285750" indent="-285750">
              <a:buFont typeface="Wingdings" panose="05000000000000000000" pitchFamily="2" charset="2"/>
              <a:buChar char="q"/>
            </a:pPr>
            <a:r>
              <a:rPr lang="en-US" dirty="0"/>
              <a:t>Test, scales, or inventories</a:t>
            </a:r>
          </a:p>
          <a:p>
            <a:pPr marL="285750" indent="-285750">
              <a:buFont typeface="Wingdings" panose="05000000000000000000" pitchFamily="2" charset="2"/>
              <a:buChar char="q"/>
            </a:pPr>
            <a:r>
              <a:rPr lang="en-US" dirty="0"/>
              <a:t>Detailed descriptions of complex equipment</a:t>
            </a:r>
          </a:p>
          <a:p>
            <a:pPr marL="285750" indent="-285750">
              <a:buFont typeface="Wingdings" panose="05000000000000000000" pitchFamily="2" charset="2"/>
              <a:buChar char="q"/>
            </a:pPr>
            <a:r>
              <a:rPr lang="en-US" dirty="0">
                <a:highlight>
                  <a:srgbClr val="FFFF00"/>
                </a:highlight>
              </a:rPr>
              <a:t>Detailed demographic descriptions of subpopulations in study</a:t>
            </a:r>
          </a:p>
          <a:p>
            <a:pPr marL="285750" indent="-285750">
              <a:buFont typeface="Wingdings" panose="05000000000000000000" pitchFamily="2" charset="2"/>
              <a:buChar char="q"/>
            </a:pPr>
            <a:r>
              <a:rPr lang="en-US" dirty="0"/>
              <a:t>Other detailed or complex reporting</a:t>
            </a:r>
          </a:p>
          <a:p>
            <a:pPr marL="285750" indent="-285750">
              <a:buFont typeface="Wingdings" panose="05000000000000000000" pitchFamily="2" charset="2"/>
              <a:buChar char="q"/>
            </a:pPr>
            <a:r>
              <a:rPr lang="en-US" dirty="0"/>
              <a:t>Text, Tables, Figures, ect.</a:t>
            </a:r>
          </a:p>
        </p:txBody>
      </p:sp>
      <p:sp>
        <p:nvSpPr>
          <p:cNvPr id="8" name="TextBox 7">
            <a:extLst>
              <a:ext uri="{FF2B5EF4-FFF2-40B4-BE49-F238E27FC236}">
                <a16:creationId xmlns:a16="http://schemas.microsoft.com/office/drawing/2014/main" id="{066209FB-2231-4467-93FA-5ECD5CA47C52}"/>
              </a:ext>
            </a:extLst>
          </p:cNvPr>
          <p:cNvSpPr txBox="1"/>
          <p:nvPr/>
        </p:nvSpPr>
        <p:spPr>
          <a:xfrm>
            <a:off x="1097280" y="4241073"/>
            <a:ext cx="1950720" cy="646331"/>
          </a:xfrm>
          <a:prstGeom prst="rect">
            <a:avLst/>
          </a:prstGeom>
          <a:solidFill>
            <a:schemeClr val="tx2">
              <a:lumMod val="90000"/>
              <a:lumOff val="10000"/>
            </a:schemeClr>
          </a:solidFill>
        </p:spPr>
        <p:txBody>
          <a:bodyPr wrap="square" rtlCol="0">
            <a:spAutoFit/>
          </a:bodyPr>
          <a:lstStyle/>
          <a:p>
            <a:pPr algn="ctr"/>
            <a:r>
              <a:rPr lang="en-US" dirty="0">
                <a:solidFill>
                  <a:schemeClr val="bg1"/>
                </a:solidFill>
              </a:rPr>
              <a:t>Part of the printed manuscript</a:t>
            </a:r>
          </a:p>
        </p:txBody>
      </p:sp>
      <p:sp>
        <p:nvSpPr>
          <p:cNvPr id="9" name="Star: 12 Points 8">
            <a:extLst>
              <a:ext uri="{FF2B5EF4-FFF2-40B4-BE49-F238E27FC236}">
                <a16:creationId xmlns:a16="http://schemas.microsoft.com/office/drawing/2014/main" id="{B36F123F-339C-4337-9BEA-D1F832EC3A63}"/>
              </a:ext>
            </a:extLst>
          </p:cNvPr>
          <p:cNvSpPr/>
          <p:nvPr/>
        </p:nvSpPr>
        <p:spPr>
          <a:xfrm>
            <a:off x="6014358" y="153247"/>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Be transparent and reproduceable!</a:t>
            </a:r>
          </a:p>
        </p:txBody>
      </p:sp>
    </p:spTree>
    <p:extLst>
      <p:ext uri="{BB962C8B-B14F-4D97-AF65-F5344CB8AC3E}">
        <p14:creationId xmlns:p14="http://schemas.microsoft.com/office/powerpoint/2010/main" val="336538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0B1C-E8E7-4528-9098-182594DFB1E5}"/>
              </a:ext>
            </a:extLst>
          </p:cNvPr>
          <p:cNvSpPr>
            <a:spLocks noGrp="1"/>
          </p:cNvSpPr>
          <p:nvPr>
            <p:ph type="title"/>
          </p:nvPr>
        </p:nvSpPr>
        <p:spPr>
          <a:xfrm>
            <a:off x="1097280" y="286603"/>
            <a:ext cx="10450286" cy="1450757"/>
          </a:xfrm>
        </p:spPr>
        <p:txBody>
          <a:bodyPr>
            <a:normAutofit/>
          </a:bodyPr>
          <a:lstStyle/>
          <a:p>
            <a:r>
              <a:rPr lang="en-US" sz="4400" dirty="0"/>
              <a:t>Supplemental Material</a:t>
            </a:r>
          </a:p>
        </p:txBody>
      </p:sp>
      <p:sp>
        <p:nvSpPr>
          <p:cNvPr id="3" name="Content Placeholder 2">
            <a:extLst>
              <a:ext uri="{FF2B5EF4-FFF2-40B4-BE49-F238E27FC236}">
                <a16:creationId xmlns:a16="http://schemas.microsoft.com/office/drawing/2014/main" id="{C74F9075-AB5B-4CAF-9D6D-27B562707422}"/>
              </a:ext>
            </a:extLst>
          </p:cNvPr>
          <p:cNvSpPr>
            <a:spLocks noGrp="1"/>
          </p:cNvSpPr>
          <p:nvPr>
            <p:ph idx="1"/>
          </p:nvPr>
        </p:nvSpPr>
        <p:spPr>
          <a:xfrm>
            <a:off x="1184366" y="2108202"/>
            <a:ext cx="10014857" cy="1450758"/>
          </a:xfrm>
        </p:spPr>
        <p:txBody>
          <a:bodyPr>
            <a:normAutofit/>
          </a:bodyPr>
          <a:lstStyle/>
          <a:p>
            <a:pPr algn="ctr"/>
            <a:r>
              <a:rPr lang="en-US" b="1" dirty="0"/>
              <a:t>Enriches</a:t>
            </a:r>
            <a:r>
              <a:rPr lang="en-US" dirty="0"/>
              <a:t> readers’ experience and understanding of the content</a:t>
            </a:r>
          </a:p>
          <a:p>
            <a:pPr marL="0" indent="0" algn="ctr">
              <a:buNone/>
            </a:pPr>
            <a:r>
              <a:rPr lang="en-US" sz="2400" b="1" dirty="0">
                <a:solidFill>
                  <a:srgbClr val="0070C0"/>
                </a:solidFill>
              </a:rPr>
              <a:t>Helps understand, evaluate or replicate – may not be easily presented in print</a:t>
            </a:r>
          </a:p>
          <a:p>
            <a:pPr marL="0" indent="0">
              <a:buNone/>
            </a:pPr>
            <a:endParaRPr lang="en-US" dirty="0"/>
          </a:p>
        </p:txBody>
      </p:sp>
      <p:sp>
        <p:nvSpPr>
          <p:cNvPr id="4" name="TextBox 3">
            <a:extLst>
              <a:ext uri="{FF2B5EF4-FFF2-40B4-BE49-F238E27FC236}">
                <a16:creationId xmlns:a16="http://schemas.microsoft.com/office/drawing/2014/main" id="{8BED32E4-67DE-4C22-981D-DB31BF3C912C}"/>
              </a:ext>
            </a:extLst>
          </p:cNvPr>
          <p:cNvSpPr txBox="1"/>
          <p:nvPr/>
        </p:nvSpPr>
        <p:spPr>
          <a:xfrm>
            <a:off x="9283338" y="357834"/>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41-43</a:t>
            </a:r>
          </a:p>
        </p:txBody>
      </p:sp>
      <p:sp>
        <p:nvSpPr>
          <p:cNvPr id="7" name="TextBox 6">
            <a:extLst>
              <a:ext uri="{FF2B5EF4-FFF2-40B4-BE49-F238E27FC236}">
                <a16:creationId xmlns:a16="http://schemas.microsoft.com/office/drawing/2014/main" id="{9A19B080-27F0-4EE3-A3F1-C50F9836611B}"/>
              </a:ext>
            </a:extLst>
          </p:cNvPr>
          <p:cNvSpPr txBox="1"/>
          <p:nvPr/>
        </p:nvSpPr>
        <p:spPr>
          <a:xfrm>
            <a:off x="4293326" y="3078204"/>
            <a:ext cx="6444343" cy="3139321"/>
          </a:xfrm>
          <a:prstGeom prst="rect">
            <a:avLst/>
          </a:prstGeom>
          <a:noFill/>
        </p:spPr>
        <p:txBody>
          <a:bodyPr wrap="square">
            <a:spAutoFit/>
          </a:bodyPr>
          <a:lstStyle/>
          <a:p>
            <a:pPr marL="0" indent="0">
              <a:buNone/>
            </a:pPr>
            <a:r>
              <a:rPr lang="en-US" u="sng" dirty="0"/>
              <a:t>May include:</a:t>
            </a:r>
          </a:p>
          <a:p>
            <a:pPr marL="285750" indent="-285750">
              <a:buFont typeface="Wingdings" panose="05000000000000000000" pitchFamily="2" charset="2"/>
              <a:buChar char="q"/>
            </a:pPr>
            <a:r>
              <a:rPr lang="en-US" dirty="0"/>
              <a:t>Video clips, audio clips, animation</a:t>
            </a:r>
          </a:p>
          <a:p>
            <a:pPr marL="285750" indent="-285750">
              <a:buFont typeface="Wingdings" panose="05000000000000000000" pitchFamily="2" charset="2"/>
              <a:buChar char="q"/>
            </a:pPr>
            <a:r>
              <a:rPr lang="en-US" dirty="0">
                <a:highlight>
                  <a:srgbClr val="FFFF00"/>
                </a:highlight>
              </a:rPr>
              <a:t>Lengthy computer code</a:t>
            </a:r>
          </a:p>
          <a:p>
            <a:pPr marL="285750" indent="-285750">
              <a:buFont typeface="Wingdings" panose="05000000000000000000" pitchFamily="2" charset="2"/>
              <a:buChar char="q"/>
            </a:pPr>
            <a:r>
              <a:rPr lang="en-US" dirty="0">
                <a:highlight>
                  <a:srgbClr val="FFFF00"/>
                </a:highlight>
              </a:rPr>
              <a:t>Details of mathematical or computational models</a:t>
            </a:r>
          </a:p>
          <a:p>
            <a:pPr marL="285750" indent="-285750">
              <a:buFont typeface="Wingdings" panose="05000000000000000000" pitchFamily="2" charset="2"/>
              <a:buChar char="q"/>
            </a:pPr>
            <a:r>
              <a:rPr lang="en-US" dirty="0">
                <a:highlight>
                  <a:srgbClr val="FFFF00"/>
                </a:highlight>
              </a:rPr>
              <a:t>Oversized tables</a:t>
            </a:r>
          </a:p>
          <a:p>
            <a:pPr marL="285750" indent="-285750">
              <a:buFont typeface="Wingdings" panose="05000000000000000000" pitchFamily="2" charset="2"/>
              <a:buChar char="q"/>
            </a:pPr>
            <a:r>
              <a:rPr lang="en-US" dirty="0"/>
              <a:t>Detailed intervention protocol</a:t>
            </a:r>
          </a:p>
          <a:p>
            <a:pPr marL="285750" indent="-285750">
              <a:buFont typeface="Wingdings" panose="05000000000000000000" pitchFamily="2" charset="2"/>
              <a:buChar char="q"/>
            </a:pPr>
            <a:r>
              <a:rPr lang="en-US" dirty="0"/>
              <a:t>Expended methodology explanations</a:t>
            </a:r>
          </a:p>
          <a:p>
            <a:pPr marL="285750" indent="-285750">
              <a:buFont typeface="Wingdings" panose="05000000000000000000" pitchFamily="2" charset="2"/>
              <a:buChar char="q"/>
            </a:pPr>
            <a:r>
              <a:rPr lang="en-US" dirty="0">
                <a:highlight>
                  <a:srgbClr val="FFFF00"/>
                </a:highlight>
              </a:rPr>
              <a:t>Color figures or other images </a:t>
            </a:r>
            <a:r>
              <a:rPr lang="en-US" dirty="0">
                <a:solidFill>
                  <a:schemeClr val="accent4">
                    <a:lumMod val="75000"/>
                  </a:schemeClr>
                </a:solidFill>
              </a:rPr>
              <a:t>(section 7.26)</a:t>
            </a:r>
            <a:endParaRPr lang="en-US" dirty="0"/>
          </a:p>
          <a:p>
            <a:pPr marL="285750" indent="-285750">
              <a:buFont typeface="Wingdings" panose="05000000000000000000" pitchFamily="2" charset="2"/>
              <a:buChar char="q"/>
            </a:pPr>
            <a:r>
              <a:rPr lang="en-US" dirty="0"/>
              <a:t>Printable templates and worksheets</a:t>
            </a:r>
          </a:p>
          <a:p>
            <a:pPr marL="285750" indent="-285750">
              <a:buFont typeface="Wingdings" panose="05000000000000000000" pitchFamily="2" charset="2"/>
              <a:buChar char="q"/>
            </a:pPr>
            <a:r>
              <a:rPr lang="en-US" dirty="0">
                <a:highlight>
                  <a:srgbClr val="FFFF00"/>
                </a:highlight>
              </a:rPr>
              <a:t>Data files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91F7DDB2-0343-49B0-BEFF-AE5B5C2B0174}"/>
              </a:ext>
            </a:extLst>
          </p:cNvPr>
          <p:cNvSpPr txBox="1"/>
          <p:nvPr/>
        </p:nvSpPr>
        <p:spPr>
          <a:xfrm>
            <a:off x="1454331" y="4001533"/>
            <a:ext cx="1950720" cy="646331"/>
          </a:xfrm>
          <a:prstGeom prst="rect">
            <a:avLst/>
          </a:prstGeom>
          <a:solidFill>
            <a:schemeClr val="tx2">
              <a:lumMod val="90000"/>
              <a:lumOff val="10000"/>
            </a:schemeClr>
          </a:solidFill>
        </p:spPr>
        <p:txBody>
          <a:bodyPr wrap="square" rtlCol="0">
            <a:spAutoFit/>
          </a:bodyPr>
          <a:lstStyle/>
          <a:p>
            <a:pPr algn="ctr"/>
            <a:r>
              <a:rPr lang="en-US" dirty="0">
                <a:solidFill>
                  <a:schemeClr val="bg1"/>
                </a:solidFill>
              </a:rPr>
              <a:t>Only published online</a:t>
            </a:r>
          </a:p>
        </p:txBody>
      </p:sp>
      <p:sp>
        <p:nvSpPr>
          <p:cNvPr id="9" name="Star: 12 Points 8">
            <a:extLst>
              <a:ext uri="{FF2B5EF4-FFF2-40B4-BE49-F238E27FC236}">
                <a16:creationId xmlns:a16="http://schemas.microsoft.com/office/drawing/2014/main" id="{53C9D0E9-9FA2-475F-95AF-B23BCFED6C10}"/>
              </a:ext>
            </a:extLst>
          </p:cNvPr>
          <p:cNvSpPr/>
          <p:nvPr/>
        </p:nvSpPr>
        <p:spPr>
          <a:xfrm>
            <a:off x="9036232" y="4001533"/>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Be transparent and reproduceable!</a:t>
            </a:r>
          </a:p>
        </p:txBody>
      </p:sp>
    </p:spTree>
    <p:extLst>
      <p:ext uri="{BB962C8B-B14F-4D97-AF65-F5344CB8AC3E}">
        <p14:creationId xmlns:p14="http://schemas.microsoft.com/office/powerpoint/2010/main" val="4123632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Organization &amp; Style</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pic>
        <p:nvPicPr>
          <p:cNvPr id="8" name="Picture 7">
            <a:extLst>
              <a:ext uri="{FF2B5EF4-FFF2-40B4-BE49-F238E27FC236}">
                <a16:creationId xmlns:a16="http://schemas.microsoft.com/office/drawing/2014/main" id="{E03E8F5B-7961-46AC-A33B-BC04F736CEA2}"/>
              </a:ext>
            </a:extLst>
          </p:cNvPr>
          <p:cNvPicPr>
            <a:picLocks noChangeAspect="1"/>
          </p:cNvPicPr>
          <p:nvPr/>
        </p:nvPicPr>
        <p:blipFill>
          <a:blip r:embed="rId2"/>
          <a:stretch>
            <a:fillRect/>
          </a:stretch>
        </p:blipFill>
        <p:spPr>
          <a:xfrm>
            <a:off x="4913478" y="177929"/>
            <a:ext cx="3237745" cy="6393946"/>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838E37E-3C50-4E5F-9DE5-F8BB9F3800A7}"/>
              </a:ext>
            </a:extLst>
          </p:cNvPr>
          <p:cNvPicPr>
            <a:picLocks noChangeAspect="1"/>
          </p:cNvPicPr>
          <p:nvPr/>
        </p:nvPicPr>
        <p:blipFill rotWithShape="1">
          <a:blip r:embed="rId3"/>
          <a:srcRect l="1886"/>
          <a:stretch/>
        </p:blipFill>
        <p:spPr>
          <a:xfrm>
            <a:off x="8508799" y="177929"/>
            <a:ext cx="3039735" cy="5116882"/>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4"/>
              </a:rPr>
              <a:t>https://apastyle.apa.org/instructional-aids/publication-manual-formatting-checklist.pdf</a:t>
            </a:r>
            <a:r>
              <a:rPr lang="en-US" dirty="0"/>
              <a:t> </a:t>
            </a:r>
          </a:p>
        </p:txBody>
      </p:sp>
    </p:spTree>
    <p:extLst>
      <p:ext uri="{BB962C8B-B14F-4D97-AF65-F5344CB8AC3E}">
        <p14:creationId xmlns:p14="http://schemas.microsoft.com/office/powerpoint/2010/main" val="356373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92CA-A32F-4542-93BF-ECB7FBAB0932}"/>
              </a:ext>
            </a:extLst>
          </p:cNvPr>
          <p:cNvSpPr>
            <a:spLocks noGrp="1"/>
          </p:cNvSpPr>
          <p:nvPr>
            <p:ph type="title"/>
          </p:nvPr>
        </p:nvSpPr>
        <p:spPr>
          <a:xfrm>
            <a:off x="1014550" y="330146"/>
            <a:ext cx="10868296" cy="1450757"/>
          </a:xfrm>
        </p:spPr>
        <p:txBody>
          <a:bodyPr>
            <a:normAutofit/>
          </a:bodyPr>
          <a:lstStyle/>
          <a:p>
            <a:r>
              <a:rPr lang="en-US" sz="4000" dirty="0"/>
              <a:t>JARS</a:t>
            </a:r>
            <a:br>
              <a:rPr lang="en-US" sz="4000" dirty="0"/>
            </a:br>
            <a:r>
              <a:rPr lang="en-US" sz="4000" dirty="0"/>
              <a:t>Journal Article Reporting Standards</a:t>
            </a:r>
          </a:p>
        </p:txBody>
      </p:sp>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618309" y="2108201"/>
            <a:ext cx="10868297" cy="4054116"/>
          </a:xfrm>
        </p:spPr>
        <p:txBody>
          <a:bodyPr>
            <a:normAutofit/>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8" name="TextBox 7">
            <a:extLst>
              <a:ext uri="{FF2B5EF4-FFF2-40B4-BE49-F238E27FC236}">
                <a16:creationId xmlns:a16="http://schemas.microsoft.com/office/drawing/2014/main" id="{962D92D3-3615-4103-A7A8-640E5054C8DE}"/>
              </a:ext>
            </a:extLst>
          </p:cNvPr>
          <p:cNvSpPr txBox="1"/>
          <p:nvPr/>
        </p:nvSpPr>
        <p:spPr>
          <a:xfrm>
            <a:off x="618309" y="3275205"/>
            <a:ext cx="4090043" cy="1569660"/>
          </a:xfrm>
          <a:prstGeom prst="rect">
            <a:avLst/>
          </a:prstGeom>
          <a:solidFill>
            <a:schemeClr val="bg2">
              <a:lumMod val="90000"/>
            </a:schemeClr>
          </a:solidFill>
        </p:spPr>
        <p:txBody>
          <a:bodyPr wrap="square">
            <a:spAutoFit/>
          </a:bodyPr>
          <a:lstStyle/>
          <a:p>
            <a:pPr algn="ctr"/>
            <a:r>
              <a:rPr lang="en-US" sz="1600" b="0" i="0" u="none" strike="noStrike" dirty="0">
                <a:solidFill>
                  <a:srgbClr val="2998E3"/>
                </a:solidFill>
                <a:effectLst/>
                <a:latin typeface="Arial" panose="020B0604020202020204" pitchFamily="34" charset="0"/>
                <a:hlinkClick r:id="rId2">
                  <a:extLst>
                    <a:ext uri="{A12FA001-AC4F-418D-AE19-62706E023703}">
                      <ahyp:hlinkClr xmlns:ahyp="http://schemas.microsoft.com/office/drawing/2018/hyperlinkcolor" val="tx"/>
                    </a:ext>
                  </a:extLst>
                </a:hlinkClick>
              </a:rPr>
              <a:t>MANUSCRIPT ONLINE </a:t>
            </a:r>
          </a:p>
          <a:p>
            <a:pPr algn="ctr"/>
            <a:endParaRPr lang="en-US" sz="1600" b="0" i="0" u="none" strike="noStrike" dirty="0">
              <a:solidFill>
                <a:srgbClr val="2998E3"/>
              </a:solidFill>
              <a:effectLst/>
              <a:latin typeface="Arial" panose="020B0604020202020204" pitchFamily="34" charset="0"/>
              <a:hlinkClick r:id="rId2">
                <a:extLst>
                  <a:ext uri="{A12FA001-AC4F-418D-AE19-62706E023703}">
                    <ahyp:hlinkClr xmlns:ahyp="http://schemas.microsoft.com/office/drawing/2018/hyperlinkcolor" val="tx"/>
                  </a:ext>
                </a:extLst>
              </a:hlinkClick>
            </a:endParaRPr>
          </a:p>
          <a:p>
            <a:pPr algn="ctr"/>
            <a:r>
              <a:rPr lang="en-US" sz="1600" b="0" i="0" u="none" strike="noStrike" dirty="0">
                <a:solidFill>
                  <a:schemeClr val="accent4">
                    <a:lumMod val="7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Journal Article Reporting Standards for Quantitative Research in Psychology: </a:t>
            </a:r>
          </a:p>
          <a:p>
            <a:pPr algn="ctr"/>
            <a:r>
              <a:rPr lang="en-US" sz="1600" b="0" i="0" u="none" strike="noStrike" dirty="0">
                <a:solidFill>
                  <a:schemeClr val="accent4">
                    <a:lumMod val="7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The APA Publications and Communications Board Task Force Report</a:t>
            </a:r>
            <a:endParaRPr lang="en-US" sz="1600" b="0" i="0" u="none" strike="noStrike" dirty="0">
              <a:solidFill>
                <a:schemeClr val="accent4">
                  <a:lumMod val="75000"/>
                </a:schemeClr>
              </a:solidFill>
              <a:effectLst/>
              <a:latin typeface="Arial" panose="020B0604020202020204" pitchFamily="34" charset="0"/>
            </a:endParaRPr>
          </a:p>
        </p:txBody>
      </p:sp>
      <p:pic>
        <p:nvPicPr>
          <p:cNvPr id="6" name="Picture 5">
            <a:extLst>
              <a:ext uri="{FF2B5EF4-FFF2-40B4-BE49-F238E27FC236}">
                <a16:creationId xmlns:a16="http://schemas.microsoft.com/office/drawing/2014/main" id="{6BF256D8-A6F3-4F0A-82DD-7F0C66DBDD74}"/>
              </a:ext>
            </a:extLst>
          </p:cNvPr>
          <p:cNvPicPr>
            <a:picLocks noChangeAspect="1"/>
          </p:cNvPicPr>
          <p:nvPr/>
        </p:nvPicPr>
        <p:blipFill>
          <a:blip r:embed="rId3"/>
          <a:stretch>
            <a:fillRect/>
          </a:stretch>
        </p:blipFill>
        <p:spPr>
          <a:xfrm>
            <a:off x="5236906" y="2031632"/>
            <a:ext cx="6613282" cy="413068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665D5AAC-3EE8-40CA-9246-B6345D2B63EC}"/>
              </a:ext>
            </a:extLst>
          </p:cNvPr>
          <p:cNvSpPr txBox="1"/>
          <p:nvPr/>
        </p:nvSpPr>
        <p:spPr>
          <a:xfrm>
            <a:off x="1480457" y="2044489"/>
            <a:ext cx="6096000" cy="369332"/>
          </a:xfrm>
          <a:prstGeom prst="rect">
            <a:avLst/>
          </a:prstGeom>
          <a:noFill/>
        </p:spPr>
        <p:txBody>
          <a:bodyPr wrap="square">
            <a:spAutoFit/>
          </a:bodyPr>
          <a:lstStyle/>
          <a:p>
            <a:r>
              <a:rPr lang="en-US" dirty="0">
                <a:hlinkClick r:id="rId4"/>
              </a:rPr>
              <a:t>https://apastyle.apa.org/jars</a:t>
            </a:r>
            <a:r>
              <a:rPr lang="en-US" dirty="0"/>
              <a:t> </a:t>
            </a:r>
          </a:p>
        </p:txBody>
      </p:sp>
      <p:sp>
        <p:nvSpPr>
          <p:cNvPr id="10" name="TextBox 9">
            <a:extLst>
              <a:ext uri="{FF2B5EF4-FFF2-40B4-BE49-F238E27FC236}">
                <a16:creationId xmlns:a16="http://schemas.microsoft.com/office/drawing/2014/main" id="{9364EDD5-EFCD-4D8D-A412-82FA4EDB192C}"/>
              </a:ext>
            </a:extLst>
          </p:cNvPr>
          <p:cNvSpPr txBox="1"/>
          <p:nvPr/>
        </p:nvSpPr>
        <p:spPr>
          <a:xfrm>
            <a:off x="5965372" y="6404149"/>
            <a:ext cx="6096000" cy="369332"/>
          </a:xfrm>
          <a:prstGeom prst="rect">
            <a:avLst/>
          </a:prstGeom>
          <a:noFill/>
        </p:spPr>
        <p:txBody>
          <a:bodyPr wrap="square">
            <a:spAutoFit/>
          </a:bodyPr>
          <a:lstStyle/>
          <a:p>
            <a:pPr algn="r"/>
            <a:r>
              <a:rPr lang="en-US" dirty="0">
                <a:hlinkClick r:id="rId5"/>
              </a:rPr>
              <a:t>https://apastyle.apa.org/jars/quantitative</a:t>
            </a:r>
            <a:r>
              <a:rPr lang="en-US" dirty="0"/>
              <a:t> </a:t>
            </a:r>
          </a:p>
        </p:txBody>
      </p:sp>
    </p:spTree>
    <p:extLst>
      <p:ext uri="{BB962C8B-B14F-4D97-AF65-F5344CB8AC3E}">
        <p14:creationId xmlns:p14="http://schemas.microsoft.com/office/powerpoint/2010/main" val="248742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1236617" y="2108201"/>
            <a:ext cx="10249989" cy="4054116"/>
          </a:xfrm>
        </p:spPr>
        <p:txBody>
          <a:bodyPr>
            <a:normAutofit/>
          </a:bodyPr>
          <a:lstStyle/>
          <a:p>
            <a:pPr marL="0" indent="-92583">
              <a:lnSpc>
                <a:spcPct val="130000"/>
              </a:lnSpc>
              <a:buNone/>
            </a:pPr>
            <a:r>
              <a:rPr lang="en-US" sz="2100" b="1" dirty="0">
                <a:solidFill>
                  <a:schemeClr val="accent4">
                    <a:lumMod val="75000"/>
                  </a:schemeClr>
                </a:solidFill>
              </a:rPr>
              <a:t>Quantitative </a:t>
            </a:r>
            <a:r>
              <a:rPr lang="en-US" sz="2100" b="1" u="sng" dirty="0">
                <a:solidFill>
                  <a:schemeClr val="accent4">
                    <a:lumMod val="75000"/>
                  </a:schemeClr>
                </a:solidFill>
              </a:rPr>
              <a:t>METHODS</a:t>
            </a:r>
            <a:r>
              <a:rPr lang="en-US" sz="2100" b="1" dirty="0">
                <a:solidFill>
                  <a:schemeClr val="accent4">
                    <a:lumMod val="75000"/>
                  </a:schemeClr>
                </a:solidFill>
              </a:rPr>
              <a:t> Standards</a:t>
            </a:r>
          </a:p>
          <a:p>
            <a:pPr marL="461963" lvl="1" indent="-261938">
              <a:lnSpc>
                <a:spcPct val="130000"/>
              </a:lnSpc>
              <a:buFont typeface="Wingdings" panose="05000000000000000000" pitchFamily="2" charset="2"/>
              <a:buChar char="q"/>
            </a:pPr>
            <a:r>
              <a:rPr lang="en-US" sz="1600" b="1" dirty="0"/>
              <a:t>Analytic Strategy</a:t>
            </a:r>
            <a:r>
              <a:rPr lang="en-US" sz="1600" dirty="0"/>
              <a:t>: for any inferential statistic (hypotheses)</a:t>
            </a:r>
          </a:p>
          <a:p>
            <a:pPr marL="461963" lvl="1" indent="-261938">
              <a:lnSpc>
                <a:spcPct val="130000"/>
              </a:lnSpc>
              <a:buFont typeface="Wingdings" panose="05000000000000000000" pitchFamily="2" charset="2"/>
              <a:buChar char="q"/>
            </a:pPr>
            <a:r>
              <a:rPr lang="en-US" sz="1600" b="1" dirty="0"/>
              <a:t>Sampling Procedures</a:t>
            </a:r>
            <a:r>
              <a:rPr lang="en-US" sz="1600" dirty="0"/>
              <a:t>: inclusion and exclusion criteria</a:t>
            </a:r>
          </a:p>
          <a:p>
            <a:pPr marL="461963" lvl="1" indent="-261938">
              <a:lnSpc>
                <a:spcPct val="130000"/>
              </a:lnSpc>
              <a:buFont typeface="Wingdings" panose="05000000000000000000" pitchFamily="2" charset="2"/>
              <a:buChar char="q"/>
            </a:pPr>
            <a:r>
              <a:rPr lang="en-US" sz="1600" b="1" dirty="0"/>
              <a:t>Sample Size, Power, and Precision</a:t>
            </a:r>
            <a:r>
              <a:rPr lang="en-US" sz="1600" dirty="0"/>
              <a:t>: achieved sample size</a:t>
            </a:r>
          </a:p>
          <a:p>
            <a:pPr marL="461963" lvl="1" indent="-261938">
              <a:lnSpc>
                <a:spcPct val="130000"/>
              </a:lnSpc>
              <a:buFont typeface="Wingdings" panose="05000000000000000000" pitchFamily="2" charset="2"/>
              <a:buChar char="q"/>
            </a:pPr>
            <a:r>
              <a:rPr lang="en-US" sz="1600" b="1" dirty="0"/>
              <a:t>Measures and Covariates </a:t>
            </a:r>
            <a:r>
              <a:rPr lang="en-US" sz="1600" dirty="0"/>
              <a:t>&amp; </a:t>
            </a:r>
            <a:r>
              <a:rPr lang="en-US" sz="1600" b="1" dirty="0"/>
              <a:t>Data Collection</a:t>
            </a:r>
          </a:p>
          <a:p>
            <a:pPr marL="461963" lvl="1" indent="-261938">
              <a:lnSpc>
                <a:spcPct val="130000"/>
              </a:lnSpc>
              <a:buFont typeface="Wingdings" panose="05000000000000000000" pitchFamily="2" charset="2"/>
              <a:buChar char="q"/>
            </a:pPr>
            <a:r>
              <a:rPr lang="en-US" sz="1600" b="1" dirty="0"/>
              <a:t>Quality of Measurements </a:t>
            </a:r>
            <a:r>
              <a:rPr lang="en-US" sz="1600" dirty="0"/>
              <a:t>– Psychometrics properties, reliability for scored measurement scales</a:t>
            </a:r>
          </a:p>
          <a:p>
            <a:pPr marL="461963" lvl="1" indent="-261938">
              <a:lnSpc>
                <a:spcPct val="130000"/>
              </a:lnSpc>
              <a:buFont typeface="Wingdings" panose="05000000000000000000" pitchFamily="2" charset="2"/>
              <a:buChar char="q"/>
            </a:pPr>
            <a:r>
              <a:rPr lang="en-US" sz="1600" b="1" dirty="0"/>
              <a:t>Research Design</a:t>
            </a:r>
            <a:r>
              <a:rPr lang="en-US" sz="1600" dirty="0"/>
              <a:t> &amp; </a:t>
            </a:r>
            <a:r>
              <a:rPr lang="en-US" sz="1600" b="1" dirty="0"/>
              <a:t>Experimental Manipulation </a:t>
            </a:r>
            <a:r>
              <a:rPr lang="en-US" sz="1600" dirty="0"/>
              <a:t>or Intervention</a:t>
            </a:r>
          </a:p>
          <a:p>
            <a:pPr marL="461963" lvl="1" indent="-261938">
              <a:lnSpc>
                <a:spcPct val="130000"/>
              </a:lnSpc>
              <a:buFont typeface="Wingdings" panose="05000000000000000000" pitchFamily="2" charset="2"/>
              <a:buChar char="q"/>
            </a:pPr>
            <a:r>
              <a:rPr lang="en-US" sz="1600" b="1" dirty="0"/>
              <a:t>Data Diagnosis</a:t>
            </a:r>
            <a:r>
              <a:rPr lang="en-US" sz="1600" dirty="0"/>
              <a:t>: detect and processing, including missing data,  frequency, patterns, causes, methods for handling</a:t>
            </a:r>
          </a:p>
          <a:p>
            <a:pPr marL="461963" lvl="1" indent="-261938">
              <a:lnSpc>
                <a:spcPct val="130000"/>
              </a:lnSpc>
              <a:buFont typeface="Wingdings" panose="05000000000000000000" pitchFamily="2" charset="2"/>
              <a:buChar char="q"/>
            </a:pPr>
            <a:r>
              <a:rPr lang="en-US" sz="1600" b="1" dirty="0"/>
              <a:t>Analytic Strategies</a:t>
            </a:r>
            <a:r>
              <a:rPr lang="en-US" sz="1600" dirty="0"/>
              <a:t>: purpose, power, assumptions, confidence, effect sizes</a:t>
            </a:r>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11" name="Title 1">
            <a:extLst>
              <a:ext uri="{FF2B5EF4-FFF2-40B4-BE49-F238E27FC236}">
                <a16:creationId xmlns:a16="http://schemas.microsoft.com/office/drawing/2014/main" id="{3C84C225-981E-4882-A0E6-08D95F67A92B}"/>
              </a:ext>
            </a:extLst>
          </p:cNvPr>
          <p:cNvSpPr txBox="1">
            <a:spLocks/>
          </p:cNvSpPr>
          <p:nvPr/>
        </p:nvSpPr>
        <p:spPr>
          <a:xfrm>
            <a:off x="1014550" y="330146"/>
            <a:ext cx="10868296"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dirty="0"/>
              <a:t>JARS</a:t>
            </a:r>
            <a:br>
              <a:rPr lang="en-US" sz="4000" dirty="0"/>
            </a:br>
            <a:r>
              <a:rPr lang="en-US" sz="4000" dirty="0"/>
              <a:t>Journal Article Reporting Standards</a:t>
            </a:r>
          </a:p>
        </p:txBody>
      </p:sp>
      <p:sp>
        <p:nvSpPr>
          <p:cNvPr id="12" name="TextBox 11">
            <a:extLst>
              <a:ext uri="{FF2B5EF4-FFF2-40B4-BE49-F238E27FC236}">
                <a16:creationId xmlns:a16="http://schemas.microsoft.com/office/drawing/2014/main" id="{972808C5-1944-49BF-ADD6-FE490AEBE5C1}"/>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156482007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Statistics focus</Template>
  <TotalTime>733</TotalTime>
  <Words>4085</Words>
  <Application>Microsoft Office PowerPoint</Application>
  <PresentationFormat>Widescreen</PresentationFormat>
  <Paragraphs>897</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Bookman Old Style</vt:lpstr>
      <vt:lpstr>Calibri</vt:lpstr>
      <vt:lpstr>Cambria Math</vt:lpstr>
      <vt:lpstr>Campaign Black</vt:lpstr>
      <vt:lpstr>Franklin Gothic Book</vt:lpstr>
      <vt:lpstr>ProximaNova</vt:lpstr>
      <vt:lpstr>Wingdings</vt:lpstr>
      <vt:lpstr>1_RetrospectVTI</vt:lpstr>
      <vt:lpstr>APA 7th Ed</vt:lpstr>
      <vt:lpstr>American Psychological Association (APA) Format</vt:lpstr>
      <vt:lpstr>PowerPoint Presentation</vt:lpstr>
      <vt:lpstr>Quantitative Articles</vt:lpstr>
      <vt:lpstr>Appendices</vt:lpstr>
      <vt:lpstr>Supplemental Material</vt:lpstr>
      <vt:lpstr>Organization &amp; Style</vt:lpstr>
      <vt:lpstr>JARS Journal Article Reporting Standards</vt:lpstr>
      <vt:lpstr>PowerPoint Presentation</vt:lpstr>
      <vt:lpstr>PowerPoint Presentation</vt:lpstr>
      <vt:lpstr>JARS Journal Article Reporting Standards</vt:lpstr>
      <vt:lpstr>PowerPoint Presentation</vt:lpstr>
      <vt:lpstr>JARS Journal Article Reporting Standards</vt:lpstr>
      <vt:lpstr>Writing Style and Grammar</vt:lpstr>
      <vt:lpstr>Bias-Free Language Guidelines</vt:lpstr>
      <vt:lpstr>Language &amp; Grammar</vt:lpstr>
      <vt:lpstr>Mechanics of Style - Punctuation </vt:lpstr>
      <vt:lpstr>Mechanics of Style – Stats Examples </vt:lpstr>
      <vt:lpstr>Mechanics of Style  - Abbreviations</vt:lpstr>
      <vt:lpstr>PowerPoint Presentation</vt:lpstr>
      <vt:lpstr>Mechanics of Style</vt:lpstr>
      <vt:lpstr>Numbers – Express in Words</vt:lpstr>
      <vt:lpstr>Numbers – Express in Numerals</vt:lpstr>
      <vt:lpstr>Numbers – Decimals</vt:lpstr>
      <vt:lpstr>PowerPoint Presentation</vt:lpstr>
      <vt:lpstr>Statistical Symbols &amp; Abbreviations</vt:lpstr>
      <vt:lpstr>Statistical Symbols &amp; Abbreviations</vt:lpstr>
      <vt:lpstr>Mechanics of Style</vt:lpstr>
      <vt:lpstr>Tables &amp; Figures</vt:lpstr>
      <vt:lpstr>Tables &amp; Figures</vt:lpstr>
      <vt:lpstr>Tables – Principles of Construction</vt:lpstr>
      <vt:lpstr>PowerPoint Presentation</vt:lpstr>
      <vt:lpstr>Sample Table</vt:lpstr>
      <vt:lpstr>Sample Table</vt:lpstr>
      <vt:lpstr>Sample Table</vt:lpstr>
      <vt:lpstr>Sample Table</vt:lpstr>
      <vt:lpstr>Figures – Principles of Construction</vt:lpstr>
      <vt:lpstr>PowerPoint Presentation</vt:lpstr>
      <vt:lpstr>Sample Figure</vt:lpstr>
      <vt:lpstr>Sample Figure</vt:lpstr>
      <vt:lpstr>Sample Figure</vt:lpstr>
      <vt:lpstr>Tables &amp; Figures</vt:lpstr>
      <vt:lpstr>Tips for Determining Authorship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 7th Ed</dc:title>
  <dc:creator>Sarah Schwartz</dc:creator>
  <cp:lastModifiedBy>Sarah Schwartz</cp:lastModifiedBy>
  <cp:revision>47</cp:revision>
  <dcterms:created xsi:type="dcterms:W3CDTF">2021-01-27T18:25:11Z</dcterms:created>
  <dcterms:modified xsi:type="dcterms:W3CDTF">2021-01-28T06:39:05Z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